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Aptos" panose="02000000000000000000" pitchFamily="2" charset="0"/>
      <p:regular r:id="rId35"/>
    </p:embeddedFont>
    <p:embeddedFont>
      <p:font typeface="Aptos Bold" panose="020B0004020202020204" pitchFamily="34" charset="0"/>
      <p:regular r:id="rId36"/>
    </p:embeddedFont>
    <p:embeddedFont>
      <p:font typeface="Helios" panose="020B0504020202020204" pitchFamily="34" charset="0"/>
      <p:regular r:id="rId37"/>
    </p:embeddedFont>
    <p:embeddedFont>
      <p:font typeface="Helios Bold" panose="020B0704020202020204" pitchFamily="34" charset="0"/>
      <p:regular r:id="rId38"/>
    </p:embeddedFont>
    <p:embeddedFont>
      <p:font typeface="Lexend Deca" pitchFamily="2" charset="0"/>
      <p:regular r:id="rId39"/>
    </p:embeddedFont>
    <p:embeddedFont>
      <p:font typeface="Times New Roman" panose="02020603050405020304" pitchFamily="18" charset="0"/>
      <p:regular r:id="rId40"/>
    </p:embeddedFont>
    <p:embeddedFont>
      <p:font typeface="Times New Roman Bold" panose="02030802070405020303" pitchFamily="18"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5.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font" Target="fonts/font4.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font" Target="fonts/font3.fntdata" /><Relationship Id="rId40" Type="http://schemas.openxmlformats.org/officeDocument/2006/relationships/font" Target="fonts/font6.fntdata" /><Relationship Id="rId45"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font" Target="fonts/font2.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font" Target="fonts/font1.fntdata" /><Relationship Id="rId43"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 /><Relationship Id="rId3" Type="http://schemas.openxmlformats.org/officeDocument/2006/relationships/image" Target="../media/image2.svg" /><Relationship Id="rId7" Type="http://schemas.openxmlformats.org/officeDocument/2006/relationships/image" Target="../media/image6.png" /><Relationship Id="rId12" Type="http://schemas.openxmlformats.org/officeDocument/2006/relationships/image" Target="../media/image11.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png" /><Relationship Id="rId5" Type="http://schemas.openxmlformats.org/officeDocument/2006/relationships/image" Target="../media/image4.pn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png" /></Relationships>
</file>

<file path=ppt/slides/_rels/slide10.xml.rels><?xml version="1.0" encoding="UTF-8" standalone="yes"?>
<Relationships xmlns="http://schemas.openxmlformats.org/package/2006/relationships"><Relationship Id="rId8" Type="http://schemas.openxmlformats.org/officeDocument/2006/relationships/image" Target="../media/image50.png" /><Relationship Id="rId3" Type="http://schemas.openxmlformats.org/officeDocument/2006/relationships/image" Target="../media/image46.svg" /><Relationship Id="rId7" Type="http://schemas.openxmlformats.org/officeDocument/2006/relationships/image" Target="../media/image49.png" /><Relationship Id="rId2" Type="http://schemas.openxmlformats.org/officeDocument/2006/relationships/image" Target="../media/image45.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11.svg" /><Relationship Id="rId5" Type="http://schemas.openxmlformats.org/officeDocument/2006/relationships/image" Target="../media/image48.png" /><Relationship Id="rId10" Type="http://schemas.openxmlformats.org/officeDocument/2006/relationships/image" Target="../media/image10.png" /><Relationship Id="rId4" Type="http://schemas.openxmlformats.org/officeDocument/2006/relationships/image" Target="../media/image47.png" /><Relationship Id="rId9" Type="http://schemas.openxmlformats.org/officeDocument/2006/relationships/image" Target="../media/image51.svg" /></Relationships>
</file>

<file path=ppt/slides/_rels/slide11.xml.rels><?xml version="1.0" encoding="UTF-8" standalone="yes"?>
<Relationships xmlns="http://schemas.openxmlformats.org/package/2006/relationships"><Relationship Id="rId8" Type="http://schemas.openxmlformats.org/officeDocument/2006/relationships/image" Target="../media/image53.png" /><Relationship Id="rId3" Type="http://schemas.openxmlformats.org/officeDocument/2006/relationships/image" Target="../media/image46.svg" /><Relationship Id="rId7" Type="http://schemas.openxmlformats.org/officeDocument/2006/relationships/image" Target="../media/image52.png" /><Relationship Id="rId12" Type="http://schemas.openxmlformats.org/officeDocument/2006/relationships/image" Target="../media/image11.svg" /><Relationship Id="rId2" Type="http://schemas.openxmlformats.org/officeDocument/2006/relationships/image" Target="../media/image45.png" /><Relationship Id="rId1" Type="http://schemas.openxmlformats.org/officeDocument/2006/relationships/slideLayout" Target="../slideLayouts/slideLayout7.xml" /><Relationship Id="rId6" Type="http://schemas.openxmlformats.org/officeDocument/2006/relationships/image" Target="../media/image9.png" /><Relationship Id="rId11" Type="http://schemas.openxmlformats.org/officeDocument/2006/relationships/image" Target="../media/image10.png" /><Relationship Id="rId5" Type="http://schemas.openxmlformats.org/officeDocument/2006/relationships/image" Target="../media/image48.png" /><Relationship Id="rId10" Type="http://schemas.openxmlformats.org/officeDocument/2006/relationships/image" Target="../media/image51.svg" /><Relationship Id="rId4" Type="http://schemas.openxmlformats.org/officeDocument/2006/relationships/image" Target="../media/image47.png" /><Relationship Id="rId9" Type="http://schemas.openxmlformats.org/officeDocument/2006/relationships/image" Target="../media/image50.png" /></Relationships>
</file>

<file path=ppt/slides/_rels/slide12.xml.rels><?xml version="1.0" encoding="UTF-8" standalone="yes"?>
<Relationships xmlns="http://schemas.openxmlformats.org/package/2006/relationships"><Relationship Id="rId8" Type="http://schemas.openxmlformats.org/officeDocument/2006/relationships/image" Target="../media/image50.png" /><Relationship Id="rId3" Type="http://schemas.openxmlformats.org/officeDocument/2006/relationships/image" Target="../media/image46.svg" /><Relationship Id="rId7" Type="http://schemas.openxmlformats.org/officeDocument/2006/relationships/image" Target="../media/image55.svg" /><Relationship Id="rId2" Type="http://schemas.openxmlformats.org/officeDocument/2006/relationships/image" Target="../media/image45.png" /><Relationship Id="rId1" Type="http://schemas.openxmlformats.org/officeDocument/2006/relationships/slideLayout" Target="../slideLayouts/slideLayout7.xml" /><Relationship Id="rId6" Type="http://schemas.openxmlformats.org/officeDocument/2006/relationships/image" Target="../media/image10.png" /><Relationship Id="rId11" Type="http://schemas.openxmlformats.org/officeDocument/2006/relationships/image" Target="../media/image57.png" /><Relationship Id="rId5" Type="http://schemas.openxmlformats.org/officeDocument/2006/relationships/image" Target="../media/image54.png" /><Relationship Id="rId10" Type="http://schemas.openxmlformats.org/officeDocument/2006/relationships/image" Target="../media/image56.png" /><Relationship Id="rId4" Type="http://schemas.openxmlformats.org/officeDocument/2006/relationships/image" Target="../media/image48.png" /><Relationship Id="rId9" Type="http://schemas.openxmlformats.org/officeDocument/2006/relationships/image" Target="../media/image51.svg" /></Relationships>
</file>

<file path=ppt/slides/_rels/slide13.xml.rels><?xml version="1.0" encoding="UTF-8" standalone="yes"?>
<Relationships xmlns="http://schemas.openxmlformats.org/package/2006/relationships"><Relationship Id="rId8" Type="http://schemas.openxmlformats.org/officeDocument/2006/relationships/image" Target="../media/image50.png" /><Relationship Id="rId3" Type="http://schemas.openxmlformats.org/officeDocument/2006/relationships/image" Target="../media/image46.svg" /><Relationship Id="rId7" Type="http://schemas.openxmlformats.org/officeDocument/2006/relationships/image" Target="../media/image55.svg" /><Relationship Id="rId2" Type="http://schemas.openxmlformats.org/officeDocument/2006/relationships/image" Target="../media/image45.png" /><Relationship Id="rId1" Type="http://schemas.openxmlformats.org/officeDocument/2006/relationships/slideLayout" Target="../slideLayouts/slideLayout7.xml" /><Relationship Id="rId6" Type="http://schemas.openxmlformats.org/officeDocument/2006/relationships/image" Target="../media/image10.png" /><Relationship Id="rId11" Type="http://schemas.openxmlformats.org/officeDocument/2006/relationships/image" Target="../media/image59.png" /><Relationship Id="rId5" Type="http://schemas.openxmlformats.org/officeDocument/2006/relationships/image" Target="../media/image54.png" /><Relationship Id="rId10" Type="http://schemas.openxmlformats.org/officeDocument/2006/relationships/image" Target="../media/image58.png" /><Relationship Id="rId4" Type="http://schemas.openxmlformats.org/officeDocument/2006/relationships/image" Target="../media/image48.png" /><Relationship Id="rId9" Type="http://schemas.openxmlformats.org/officeDocument/2006/relationships/image" Target="../media/image51.svg" /></Relationships>
</file>

<file path=ppt/slides/_rels/slide14.xml.rels><?xml version="1.0" encoding="UTF-8" standalone="yes"?>
<Relationships xmlns="http://schemas.openxmlformats.org/package/2006/relationships"><Relationship Id="rId8" Type="http://schemas.openxmlformats.org/officeDocument/2006/relationships/image" Target="../media/image50.png" /><Relationship Id="rId3" Type="http://schemas.openxmlformats.org/officeDocument/2006/relationships/image" Target="../media/image46.svg" /><Relationship Id="rId7" Type="http://schemas.openxmlformats.org/officeDocument/2006/relationships/image" Target="../media/image55.svg" /><Relationship Id="rId12" Type="http://schemas.openxmlformats.org/officeDocument/2006/relationships/image" Target="../media/image62.png" /><Relationship Id="rId2" Type="http://schemas.openxmlformats.org/officeDocument/2006/relationships/image" Target="../media/image45.png" /><Relationship Id="rId1" Type="http://schemas.openxmlformats.org/officeDocument/2006/relationships/slideLayout" Target="../slideLayouts/slideLayout7.xml" /><Relationship Id="rId6" Type="http://schemas.openxmlformats.org/officeDocument/2006/relationships/image" Target="../media/image10.png" /><Relationship Id="rId11" Type="http://schemas.openxmlformats.org/officeDocument/2006/relationships/image" Target="../media/image61.png" /><Relationship Id="rId5" Type="http://schemas.openxmlformats.org/officeDocument/2006/relationships/image" Target="../media/image54.png" /><Relationship Id="rId10" Type="http://schemas.openxmlformats.org/officeDocument/2006/relationships/image" Target="../media/image60.png" /><Relationship Id="rId4" Type="http://schemas.openxmlformats.org/officeDocument/2006/relationships/image" Target="../media/image48.png" /><Relationship Id="rId9" Type="http://schemas.openxmlformats.org/officeDocument/2006/relationships/image" Target="../media/image51.svg" /></Relationships>
</file>

<file path=ppt/slides/_rels/slide15.xml.rels><?xml version="1.0" encoding="UTF-8" standalone="yes"?>
<Relationships xmlns="http://schemas.openxmlformats.org/package/2006/relationships"><Relationship Id="rId8" Type="http://schemas.openxmlformats.org/officeDocument/2006/relationships/image" Target="../media/image50.png" /><Relationship Id="rId3" Type="http://schemas.openxmlformats.org/officeDocument/2006/relationships/image" Target="../media/image46.svg" /><Relationship Id="rId7" Type="http://schemas.openxmlformats.org/officeDocument/2006/relationships/image" Target="../media/image11.svg" /><Relationship Id="rId2" Type="http://schemas.openxmlformats.org/officeDocument/2006/relationships/image" Target="../media/image45.png" /><Relationship Id="rId1" Type="http://schemas.openxmlformats.org/officeDocument/2006/relationships/slideLayout" Target="../slideLayouts/slideLayout7.xml" /><Relationship Id="rId6" Type="http://schemas.openxmlformats.org/officeDocument/2006/relationships/image" Target="../media/image10.png" /><Relationship Id="rId11" Type="http://schemas.openxmlformats.org/officeDocument/2006/relationships/image" Target="../media/image65.png" /><Relationship Id="rId5" Type="http://schemas.openxmlformats.org/officeDocument/2006/relationships/image" Target="../media/image8.png" /><Relationship Id="rId10" Type="http://schemas.openxmlformats.org/officeDocument/2006/relationships/image" Target="../media/image64.png" /><Relationship Id="rId4" Type="http://schemas.openxmlformats.org/officeDocument/2006/relationships/image" Target="../media/image3.png" /><Relationship Id="rId9" Type="http://schemas.openxmlformats.org/officeDocument/2006/relationships/image" Target="../media/image63.svg" /></Relationships>
</file>

<file path=ppt/slides/_rels/slide16.xml.rels><?xml version="1.0" encoding="UTF-8" standalone="yes"?>
<Relationships xmlns="http://schemas.openxmlformats.org/package/2006/relationships"><Relationship Id="rId8" Type="http://schemas.openxmlformats.org/officeDocument/2006/relationships/image" Target="../media/image67.png" /><Relationship Id="rId3" Type="http://schemas.openxmlformats.org/officeDocument/2006/relationships/image" Target="../media/image11.svg" /><Relationship Id="rId7" Type="http://schemas.openxmlformats.org/officeDocument/2006/relationships/image" Target="../media/image66.png" /><Relationship Id="rId12" Type="http://schemas.openxmlformats.org/officeDocument/2006/relationships/image" Target="../media/image70.png" /><Relationship Id="rId2" Type="http://schemas.openxmlformats.org/officeDocument/2006/relationships/image" Target="../media/image10.png" /><Relationship Id="rId1" Type="http://schemas.openxmlformats.org/officeDocument/2006/relationships/slideLayout" Target="../slideLayouts/slideLayout7.xml" /><Relationship Id="rId6" Type="http://schemas.openxmlformats.org/officeDocument/2006/relationships/image" Target="../media/image8.png" /><Relationship Id="rId11" Type="http://schemas.openxmlformats.org/officeDocument/2006/relationships/image" Target="../media/image3.png" /><Relationship Id="rId5" Type="http://schemas.openxmlformats.org/officeDocument/2006/relationships/image" Target="../media/image63.svg" /><Relationship Id="rId10" Type="http://schemas.openxmlformats.org/officeDocument/2006/relationships/image" Target="../media/image69.png" /><Relationship Id="rId4" Type="http://schemas.openxmlformats.org/officeDocument/2006/relationships/image" Target="../media/image50.png" /><Relationship Id="rId9" Type="http://schemas.openxmlformats.org/officeDocument/2006/relationships/image" Target="../media/image68.png" /></Relationships>
</file>

<file path=ppt/slides/_rels/slide17.xml.rels><?xml version="1.0" encoding="UTF-8" standalone="yes"?>
<Relationships xmlns="http://schemas.openxmlformats.org/package/2006/relationships"><Relationship Id="rId8" Type="http://schemas.openxmlformats.org/officeDocument/2006/relationships/image" Target="../media/image72.png" /><Relationship Id="rId3" Type="http://schemas.openxmlformats.org/officeDocument/2006/relationships/image" Target="../media/image10.png" /><Relationship Id="rId7" Type="http://schemas.openxmlformats.org/officeDocument/2006/relationships/image" Target="../media/image71.png" /><Relationship Id="rId2" Type="http://schemas.openxmlformats.org/officeDocument/2006/relationships/image" Target="../media/image8.png" /><Relationship Id="rId1" Type="http://schemas.openxmlformats.org/officeDocument/2006/relationships/slideLayout" Target="../slideLayouts/slideLayout7.xml" /><Relationship Id="rId6" Type="http://schemas.openxmlformats.org/officeDocument/2006/relationships/image" Target="../media/image63.svg" /><Relationship Id="rId5" Type="http://schemas.openxmlformats.org/officeDocument/2006/relationships/image" Target="../media/image50.png" /><Relationship Id="rId4" Type="http://schemas.openxmlformats.org/officeDocument/2006/relationships/image" Target="../media/image11.svg" /><Relationship Id="rId9" Type="http://schemas.openxmlformats.org/officeDocument/2006/relationships/image" Target="../media/image3.png" /></Relationships>
</file>

<file path=ppt/slides/_rels/slide18.xml.rels><?xml version="1.0" encoding="UTF-8" standalone="yes"?>
<Relationships xmlns="http://schemas.openxmlformats.org/package/2006/relationships"><Relationship Id="rId3" Type="http://schemas.openxmlformats.org/officeDocument/2006/relationships/image" Target="../media/image74.svg" /><Relationship Id="rId7" Type="http://schemas.openxmlformats.org/officeDocument/2006/relationships/image" Target="../media/image3.png" /><Relationship Id="rId2" Type="http://schemas.openxmlformats.org/officeDocument/2006/relationships/image" Target="../media/image73.png" /><Relationship Id="rId1" Type="http://schemas.openxmlformats.org/officeDocument/2006/relationships/slideLayout" Target="../slideLayouts/slideLayout7.xml" /><Relationship Id="rId6" Type="http://schemas.openxmlformats.org/officeDocument/2006/relationships/image" Target="../media/image11.svg" /><Relationship Id="rId5" Type="http://schemas.openxmlformats.org/officeDocument/2006/relationships/image" Target="../media/image10.png" /><Relationship Id="rId4" Type="http://schemas.openxmlformats.org/officeDocument/2006/relationships/image" Target="../media/image9.png" /></Relationships>
</file>

<file path=ppt/slides/_rels/slide19.xml.rels><?xml version="1.0" encoding="UTF-8" standalone="yes"?>
<Relationships xmlns="http://schemas.openxmlformats.org/package/2006/relationships"><Relationship Id="rId8" Type="http://schemas.openxmlformats.org/officeDocument/2006/relationships/image" Target="../media/image80.png" /><Relationship Id="rId3" Type="http://schemas.openxmlformats.org/officeDocument/2006/relationships/image" Target="../media/image76.svg" /><Relationship Id="rId7" Type="http://schemas.openxmlformats.org/officeDocument/2006/relationships/image" Target="../media/image3.png" /><Relationship Id="rId2" Type="http://schemas.openxmlformats.org/officeDocument/2006/relationships/image" Target="../media/image75.png" /><Relationship Id="rId1" Type="http://schemas.openxmlformats.org/officeDocument/2006/relationships/slideLayout" Target="../slideLayouts/slideLayout7.xml" /><Relationship Id="rId6" Type="http://schemas.openxmlformats.org/officeDocument/2006/relationships/image" Target="../media/image79.png" /><Relationship Id="rId5" Type="http://schemas.openxmlformats.org/officeDocument/2006/relationships/image" Target="../media/image78.png" /><Relationship Id="rId4" Type="http://schemas.openxmlformats.org/officeDocument/2006/relationships/image" Target="../media/image77.png" /></Relationships>
</file>

<file path=ppt/slides/_rels/slide2.xml.rels><?xml version="1.0" encoding="UTF-8" standalone="yes"?>
<Relationships xmlns="http://schemas.openxmlformats.org/package/2006/relationships"><Relationship Id="rId8" Type="http://schemas.openxmlformats.org/officeDocument/2006/relationships/image" Target="../media/image11.svg" /><Relationship Id="rId3" Type="http://schemas.openxmlformats.org/officeDocument/2006/relationships/image" Target="../media/image3.png" /><Relationship Id="rId7" Type="http://schemas.openxmlformats.org/officeDocument/2006/relationships/image" Target="../media/image10.png" /><Relationship Id="rId2" Type="http://schemas.openxmlformats.org/officeDocument/2006/relationships/image" Target="../media/image12.png" /><Relationship Id="rId1" Type="http://schemas.openxmlformats.org/officeDocument/2006/relationships/slideLayout" Target="../slideLayouts/slideLayout7.xml" /><Relationship Id="rId6" Type="http://schemas.openxmlformats.org/officeDocument/2006/relationships/image" Target="../media/image15.svg" /><Relationship Id="rId5" Type="http://schemas.openxmlformats.org/officeDocument/2006/relationships/image" Target="../media/image14.png" /><Relationship Id="rId4" Type="http://schemas.openxmlformats.org/officeDocument/2006/relationships/image" Target="../media/image13.jpeg" /></Relationships>
</file>

<file path=ppt/slides/_rels/slide20.xml.rels><?xml version="1.0" encoding="UTF-8" standalone="yes"?>
<Relationships xmlns="http://schemas.openxmlformats.org/package/2006/relationships"><Relationship Id="rId3" Type="http://schemas.openxmlformats.org/officeDocument/2006/relationships/image" Target="../media/image76.svg" /><Relationship Id="rId7" Type="http://schemas.openxmlformats.org/officeDocument/2006/relationships/image" Target="../media/image83.png" /><Relationship Id="rId2" Type="http://schemas.openxmlformats.org/officeDocument/2006/relationships/image" Target="../media/image75.png" /><Relationship Id="rId1" Type="http://schemas.openxmlformats.org/officeDocument/2006/relationships/slideLayout" Target="../slideLayouts/slideLayout7.xml" /><Relationship Id="rId6" Type="http://schemas.openxmlformats.org/officeDocument/2006/relationships/image" Target="../media/image3.png" /><Relationship Id="rId5" Type="http://schemas.openxmlformats.org/officeDocument/2006/relationships/image" Target="../media/image82.png" /><Relationship Id="rId4" Type="http://schemas.openxmlformats.org/officeDocument/2006/relationships/image" Target="../media/image81.png" /></Relationships>
</file>

<file path=ppt/slides/_rels/slide21.xml.rels><?xml version="1.0" encoding="UTF-8" standalone="yes"?>
<Relationships xmlns="http://schemas.openxmlformats.org/package/2006/relationships"><Relationship Id="rId8" Type="http://schemas.openxmlformats.org/officeDocument/2006/relationships/image" Target="../media/image87.png" /><Relationship Id="rId3" Type="http://schemas.openxmlformats.org/officeDocument/2006/relationships/image" Target="../media/image76.svg" /><Relationship Id="rId7" Type="http://schemas.openxmlformats.org/officeDocument/2006/relationships/image" Target="../media/image86.png" /><Relationship Id="rId2" Type="http://schemas.openxmlformats.org/officeDocument/2006/relationships/image" Target="../media/image75.png" /><Relationship Id="rId1" Type="http://schemas.openxmlformats.org/officeDocument/2006/relationships/slideLayout" Target="../slideLayouts/slideLayout7.xml" /><Relationship Id="rId6" Type="http://schemas.openxmlformats.org/officeDocument/2006/relationships/image" Target="../media/image85.png" /><Relationship Id="rId5" Type="http://schemas.openxmlformats.org/officeDocument/2006/relationships/image" Target="../media/image84.png" /><Relationship Id="rId4" Type="http://schemas.openxmlformats.org/officeDocument/2006/relationships/image" Target="../media/image3.png" /><Relationship Id="rId9" Type="http://schemas.openxmlformats.org/officeDocument/2006/relationships/image" Target="../media/image88.png" /></Relationships>
</file>

<file path=ppt/slides/_rels/slide22.xml.rels><?xml version="1.0" encoding="UTF-8" standalone="yes"?>
<Relationships xmlns="http://schemas.openxmlformats.org/package/2006/relationships"><Relationship Id="rId3" Type="http://schemas.openxmlformats.org/officeDocument/2006/relationships/image" Target="../media/image90.svg" /><Relationship Id="rId7" Type="http://schemas.openxmlformats.org/officeDocument/2006/relationships/image" Target="../media/image3.png" /><Relationship Id="rId2" Type="http://schemas.openxmlformats.org/officeDocument/2006/relationships/image" Target="../media/image89.png" /><Relationship Id="rId1" Type="http://schemas.openxmlformats.org/officeDocument/2006/relationships/slideLayout" Target="../slideLayouts/slideLayout7.xml" /><Relationship Id="rId6" Type="http://schemas.openxmlformats.org/officeDocument/2006/relationships/image" Target="../media/image11.svg" /><Relationship Id="rId5" Type="http://schemas.openxmlformats.org/officeDocument/2006/relationships/image" Target="../media/image10.png" /><Relationship Id="rId4" Type="http://schemas.openxmlformats.org/officeDocument/2006/relationships/image" Target="../media/image5.png" /></Relationships>
</file>

<file path=ppt/slides/_rels/slide23.xml.rels><?xml version="1.0" encoding="UTF-8" standalone="yes"?>
<Relationships xmlns="http://schemas.openxmlformats.org/package/2006/relationships"><Relationship Id="rId3" Type="http://schemas.openxmlformats.org/officeDocument/2006/relationships/image" Target="../media/image76.svg" /><Relationship Id="rId7" Type="http://schemas.openxmlformats.org/officeDocument/2006/relationships/image" Target="../media/image93.png" /><Relationship Id="rId2" Type="http://schemas.openxmlformats.org/officeDocument/2006/relationships/image" Target="../media/image75.png" /><Relationship Id="rId1" Type="http://schemas.openxmlformats.org/officeDocument/2006/relationships/slideLayout" Target="../slideLayouts/slideLayout7.xml" /><Relationship Id="rId6" Type="http://schemas.openxmlformats.org/officeDocument/2006/relationships/image" Target="../media/image92.png" /><Relationship Id="rId5" Type="http://schemas.openxmlformats.org/officeDocument/2006/relationships/image" Target="../media/image91.png" /><Relationship Id="rId4" Type="http://schemas.openxmlformats.org/officeDocument/2006/relationships/image" Target="../media/image3.png" /></Relationships>
</file>

<file path=ppt/slides/_rels/slide24.xml.rels><?xml version="1.0" encoding="UTF-8" standalone="yes"?>
<Relationships xmlns="http://schemas.openxmlformats.org/package/2006/relationships"><Relationship Id="rId3" Type="http://schemas.openxmlformats.org/officeDocument/2006/relationships/image" Target="../media/image76.svg" /><Relationship Id="rId7" Type="http://schemas.openxmlformats.org/officeDocument/2006/relationships/image" Target="../media/image96.png" /><Relationship Id="rId2" Type="http://schemas.openxmlformats.org/officeDocument/2006/relationships/image" Target="../media/image75.png" /><Relationship Id="rId1" Type="http://schemas.openxmlformats.org/officeDocument/2006/relationships/slideLayout" Target="../slideLayouts/slideLayout7.xml" /><Relationship Id="rId6" Type="http://schemas.openxmlformats.org/officeDocument/2006/relationships/image" Target="../media/image95.png" /><Relationship Id="rId5" Type="http://schemas.openxmlformats.org/officeDocument/2006/relationships/image" Target="../media/image94.png" /><Relationship Id="rId4" Type="http://schemas.openxmlformats.org/officeDocument/2006/relationships/image" Target="../media/image3.png" /></Relationships>
</file>

<file path=ppt/slides/_rels/slide25.xml.rels><?xml version="1.0" encoding="UTF-8" standalone="yes"?>
<Relationships xmlns="http://schemas.openxmlformats.org/package/2006/relationships"><Relationship Id="rId3" Type="http://schemas.openxmlformats.org/officeDocument/2006/relationships/image" Target="../media/image90.svg" /><Relationship Id="rId7" Type="http://schemas.openxmlformats.org/officeDocument/2006/relationships/image" Target="../media/image3.png" /><Relationship Id="rId2" Type="http://schemas.openxmlformats.org/officeDocument/2006/relationships/image" Target="../media/image89.png" /><Relationship Id="rId1" Type="http://schemas.openxmlformats.org/officeDocument/2006/relationships/slideLayout" Target="../slideLayouts/slideLayout7.xml" /><Relationship Id="rId6" Type="http://schemas.openxmlformats.org/officeDocument/2006/relationships/image" Target="../media/image11.svg" /><Relationship Id="rId5" Type="http://schemas.openxmlformats.org/officeDocument/2006/relationships/image" Target="../media/image10.png" /><Relationship Id="rId4" Type="http://schemas.openxmlformats.org/officeDocument/2006/relationships/image" Target="../media/image8.png" /></Relationships>
</file>

<file path=ppt/slides/_rels/slide26.xml.rels><?xml version="1.0" encoding="UTF-8" standalone="yes"?>
<Relationships xmlns="http://schemas.openxmlformats.org/package/2006/relationships"><Relationship Id="rId3" Type="http://schemas.openxmlformats.org/officeDocument/2006/relationships/image" Target="../media/image76.svg" /><Relationship Id="rId7" Type="http://schemas.openxmlformats.org/officeDocument/2006/relationships/image" Target="../media/image99.png" /><Relationship Id="rId2" Type="http://schemas.openxmlformats.org/officeDocument/2006/relationships/image" Target="../media/image75.png" /><Relationship Id="rId1" Type="http://schemas.openxmlformats.org/officeDocument/2006/relationships/slideLayout" Target="../slideLayouts/slideLayout7.xml" /><Relationship Id="rId6" Type="http://schemas.openxmlformats.org/officeDocument/2006/relationships/image" Target="../media/image98.png" /><Relationship Id="rId5" Type="http://schemas.openxmlformats.org/officeDocument/2006/relationships/image" Target="../media/image97.png" /><Relationship Id="rId4" Type="http://schemas.openxmlformats.org/officeDocument/2006/relationships/image" Target="../media/image3.png" /></Relationships>
</file>

<file path=ppt/slides/_rels/slide27.xml.rels><?xml version="1.0" encoding="UTF-8" standalone="yes"?>
<Relationships xmlns="http://schemas.openxmlformats.org/package/2006/relationships"><Relationship Id="rId3" Type="http://schemas.openxmlformats.org/officeDocument/2006/relationships/image" Target="../media/image76.svg" /><Relationship Id="rId2" Type="http://schemas.openxmlformats.org/officeDocument/2006/relationships/image" Target="../media/image75.png" /><Relationship Id="rId1" Type="http://schemas.openxmlformats.org/officeDocument/2006/relationships/slideLayout" Target="../slideLayouts/slideLayout7.xml" /><Relationship Id="rId6" Type="http://schemas.openxmlformats.org/officeDocument/2006/relationships/image" Target="../media/image101.png" /><Relationship Id="rId5" Type="http://schemas.openxmlformats.org/officeDocument/2006/relationships/image" Target="../media/image100.png" /><Relationship Id="rId4" Type="http://schemas.openxmlformats.org/officeDocument/2006/relationships/image" Target="../media/image3.png" /></Relationships>
</file>

<file path=ppt/slides/_rels/slide28.xml.rels><?xml version="1.0" encoding="UTF-8" standalone="yes"?>
<Relationships xmlns="http://schemas.openxmlformats.org/package/2006/relationships"><Relationship Id="rId3" Type="http://schemas.openxmlformats.org/officeDocument/2006/relationships/image" Target="../media/image76.svg" /><Relationship Id="rId7" Type="http://schemas.openxmlformats.org/officeDocument/2006/relationships/image" Target="../media/image104.png" /><Relationship Id="rId2" Type="http://schemas.openxmlformats.org/officeDocument/2006/relationships/image" Target="../media/image75.png" /><Relationship Id="rId1" Type="http://schemas.openxmlformats.org/officeDocument/2006/relationships/slideLayout" Target="../slideLayouts/slideLayout7.xml" /><Relationship Id="rId6" Type="http://schemas.openxmlformats.org/officeDocument/2006/relationships/image" Target="../media/image103.png" /><Relationship Id="rId5" Type="http://schemas.openxmlformats.org/officeDocument/2006/relationships/image" Target="../media/image102.png" /><Relationship Id="rId4" Type="http://schemas.openxmlformats.org/officeDocument/2006/relationships/image" Target="../media/image3.png" /></Relationships>
</file>

<file path=ppt/slides/_rels/slide29.xml.rels><?xml version="1.0" encoding="UTF-8" standalone="yes"?>
<Relationships xmlns="http://schemas.openxmlformats.org/package/2006/relationships"><Relationship Id="rId2" Type="http://schemas.openxmlformats.org/officeDocument/2006/relationships/image" Target="../media/image105.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8" Type="http://schemas.openxmlformats.org/officeDocument/2006/relationships/image" Target="../media/image11.svg" /><Relationship Id="rId3" Type="http://schemas.openxmlformats.org/officeDocument/2006/relationships/image" Target="../media/image16.png" /><Relationship Id="rId7"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Layout" Target="../slideLayouts/slideLayout7.xml" /><Relationship Id="rId6" Type="http://schemas.openxmlformats.org/officeDocument/2006/relationships/image" Target="../media/image19.svg" /><Relationship Id="rId5" Type="http://schemas.openxmlformats.org/officeDocument/2006/relationships/image" Target="../media/image18.png" /><Relationship Id="rId4" Type="http://schemas.openxmlformats.org/officeDocument/2006/relationships/image" Target="../media/image17.svg" /></Relationships>
</file>

<file path=ppt/slides/_rels/slide30.xml.rels><?xml version="1.0" encoding="UTF-8" standalone="yes"?>
<Relationships xmlns="http://schemas.openxmlformats.org/package/2006/relationships"><Relationship Id="rId2" Type="http://schemas.openxmlformats.org/officeDocument/2006/relationships/image" Target="../media/image106.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8" Type="http://schemas.openxmlformats.org/officeDocument/2006/relationships/image" Target="../media/image110.svg" /><Relationship Id="rId3" Type="http://schemas.openxmlformats.org/officeDocument/2006/relationships/image" Target="../media/image108.svg" /><Relationship Id="rId7" Type="http://schemas.openxmlformats.org/officeDocument/2006/relationships/image" Target="../media/image109.png" /><Relationship Id="rId2" Type="http://schemas.openxmlformats.org/officeDocument/2006/relationships/image" Target="../media/image107.png" /><Relationship Id="rId1" Type="http://schemas.openxmlformats.org/officeDocument/2006/relationships/slideLayout" Target="../slideLayouts/slideLayout7.xml" /><Relationship Id="rId6" Type="http://schemas.openxmlformats.org/officeDocument/2006/relationships/image" Target="../media/image11.svg" /><Relationship Id="rId5" Type="http://schemas.openxmlformats.org/officeDocument/2006/relationships/image" Target="../media/image10.png" /><Relationship Id="rId4" Type="http://schemas.openxmlformats.org/officeDocument/2006/relationships/image" Target="../media/image3.png" /></Relationships>
</file>

<file path=ppt/slides/_rels/slide32.xml.rels><?xml version="1.0" encoding="UTF-8" standalone="yes"?>
<Relationships xmlns="http://schemas.openxmlformats.org/package/2006/relationships"><Relationship Id="rId8" Type="http://schemas.openxmlformats.org/officeDocument/2006/relationships/image" Target="../media/image113.png" /><Relationship Id="rId3" Type="http://schemas.openxmlformats.org/officeDocument/2006/relationships/image" Target="../media/image112.svg" /><Relationship Id="rId7" Type="http://schemas.openxmlformats.org/officeDocument/2006/relationships/image" Target="../media/image11.svg" /><Relationship Id="rId2" Type="http://schemas.openxmlformats.org/officeDocument/2006/relationships/image" Target="../media/image111.png" /><Relationship Id="rId1" Type="http://schemas.openxmlformats.org/officeDocument/2006/relationships/slideLayout" Target="../slideLayouts/slideLayout7.xml" /><Relationship Id="rId6" Type="http://schemas.openxmlformats.org/officeDocument/2006/relationships/image" Target="../media/image10.png" /><Relationship Id="rId5" Type="http://schemas.openxmlformats.org/officeDocument/2006/relationships/image" Target="../media/image4.png" /><Relationship Id="rId4" Type="http://schemas.openxmlformats.org/officeDocument/2006/relationships/image" Target="../media/image3.png" /></Relationships>
</file>

<file path=ppt/slides/_rels/slide33.xml.rels><?xml version="1.0" encoding="UTF-8" standalone="yes"?>
<Relationships xmlns="http://schemas.openxmlformats.org/package/2006/relationships"><Relationship Id="rId3" Type="http://schemas.openxmlformats.org/officeDocument/2006/relationships/image" Target="../media/image114.jpeg" /><Relationship Id="rId2" Type="http://schemas.openxmlformats.org/officeDocument/2006/relationships/image" Target="../media/image3.png" /><Relationship Id="rId1" Type="http://schemas.openxmlformats.org/officeDocument/2006/relationships/slideLayout" Target="../slideLayouts/slideLayout7.xml" /><Relationship Id="rId5" Type="http://schemas.openxmlformats.org/officeDocument/2006/relationships/image" Target="../media/image11.svg" /><Relationship Id="rId4" Type="http://schemas.openxmlformats.org/officeDocument/2006/relationships/image" Target="../media/image10.png" /></Relationships>
</file>

<file path=ppt/slides/_rels/slide4.xml.rels><?xml version="1.0" encoding="UTF-8" standalone="yes"?>
<Relationships xmlns="http://schemas.openxmlformats.org/package/2006/relationships"><Relationship Id="rId3" Type="http://schemas.openxmlformats.org/officeDocument/2006/relationships/image" Target="../media/image21.svg" /><Relationship Id="rId2" Type="http://schemas.openxmlformats.org/officeDocument/2006/relationships/image" Target="../media/image20.png" /><Relationship Id="rId1" Type="http://schemas.openxmlformats.org/officeDocument/2006/relationships/slideLayout" Target="../slideLayouts/slideLayout7.xml" /><Relationship Id="rId5" Type="http://schemas.openxmlformats.org/officeDocument/2006/relationships/image" Target="../media/image22.png" /><Relationship Id="rId4" Type="http://schemas.openxmlformats.org/officeDocument/2006/relationships/image" Target="../media/image3.png" /></Relationships>
</file>

<file path=ppt/slides/_rels/slide5.xml.rels><?xml version="1.0" encoding="UTF-8" standalone="yes"?>
<Relationships xmlns="http://schemas.openxmlformats.org/package/2006/relationships"><Relationship Id="rId8" Type="http://schemas.openxmlformats.org/officeDocument/2006/relationships/image" Target="../media/image29.png" /><Relationship Id="rId13" Type="http://schemas.openxmlformats.org/officeDocument/2006/relationships/image" Target="../media/image34.svg" /><Relationship Id="rId3" Type="http://schemas.openxmlformats.org/officeDocument/2006/relationships/image" Target="../media/image24.svg" /><Relationship Id="rId7" Type="http://schemas.openxmlformats.org/officeDocument/2006/relationships/image" Target="../media/image28.svg" /><Relationship Id="rId12" Type="http://schemas.openxmlformats.org/officeDocument/2006/relationships/image" Target="../media/image33.png" /><Relationship Id="rId2" Type="http://schemas.openxmlformats.org/officeDocument/2006/relationships/image" Target="../media/image23.png" /><Relationship Id="rId16" Type="http://schemas.openxmlformats.org/officeDocument/2006/relationships/image" Target="../media/image36.png" /><Relationship Id="rId1" Type="http://schemas.openxmlformats.org/officeDocument/2006/relationships/slideLayout" Target="../slideLayouts/slideLayout7.xml" /><Relationship Id="rId6" Type="http://schemas.openxmlformats.org/officeDocument/2006/relationships/image" Target="../media/image27.png" /><Relationship Id="rId11" Type="http://schemas.openxmlformats.org/officeDocument/2006/relationships/image" Target="../media/image32.svg" /><Relationship Id="rId5" Type="http://schemas.openxmlformats.org/officeDocument/2006/relationships/image" Target="../media/image26.svg" /><Relationship Id="rId15" Type="http://schemas.openxmlformats.org/officeDocument/2006/relationships/image" Target="../media/image35.jpeg" /><Relationship Id="rId10" Type="http://schemas.openxmlformats.org/officeDocument/2006/relationships/image" Target="../media/image31.png" /><Relationship Id="rId4" Type="http://schemas.openxmlformats.org/officeDocument/2006/relationships/image" Target="../media/image25.png" /><Relationship Id="rId9" Type="http://schemas.openxmlformats.org/officeDocument/2006/relationships/image" Target="../media/image30.svg" /><Relationship Id="rId14" Type="http://schemas.openxmlformats.org/officeDocument/2006/relationships/image" Target="../media/image3.png" /></Relationships>
</file>

<file path=ppt/slides/_rels/slide6.xml.rels><?xml version="1.0" encoding="UTF-8" standalone="yes"?>
<Relationships xmlns="http://schemas.openxmlformats.org/package/2006/relationships"><Relationship Id="rId8" Type="http://schemas.openxmlformats.org/officeDocument/2006/relationships/image" Target="../media/image11.svg" /><Relationship Id="rId3" Type="http://schemas.openxmlformats.org/officeDocument/2006/relationships/image" Target="../media/image3.png" /><Relationship Id="rId7" Type="http://schemas.openxmlformats.org/officeDocument/2006/relationships/image" Target="../media/image10.png" /><Relationship Id="rId2" Type="http://schemas.openxmlformats.org/officeDocument/2006/relationships/image" Target="../media/image37.jpeg" /><Relationship Id="rId1" Type="http://schemas.openxmlformats.org/officeDocument/2006/relationships/slideLayout" Target="../slideLayouts/slideLayout7.xml" /><Relationship Id="rId6" Type="http://schemas.openxmlformats.org/officeDocument/2006/relationships/image" Target="../media/image40.png" /><Relationship Id="rId5" Type="http://schemas.openxmlformats.org/officeDocument/2006/relationships/image" Target="../media/image39.svg" /><Relationship Id="rId10" Type="http://schemas.openxmlformats.org/officeDocument/2006/relationships/image" Target="../media/image42.svg" /><Relationship Id="rId4" Type="http://schemas.openxmlformats.org/officeDocument/2006/relationships/image" Target="../media/image38.png" /><Relationship Id="rId9" Type="http://schemas.openxmlformats.org/officeDocument/2006/relationships/image" Target="../media/image41.png" /></Relationships>
</file>

<file path=ppt/slides/_rels/slide7.xml.rels><?xml version="1.0" encoding="UTF-8" standalone="yes"?>
<Relationships xmlns="http://schemas.openxmlformats.org/package/2006/relationships"><Relationship Id="rId8" Type="http://schemas.openxmlformats.org/officeDocument/2006/relationships/image" Target="../media/image43.png" /><Relationship Id="rId3" Type="http://schemas.openxmlformats.org/officeDocument/2006/relationships/image" Target="../media/image17.svg" /><Relationship Id="rId7" Type="http://schemas.openxmlformats.org/officeDocument/2006/relationships/image" Target="../media/image11.svg" /><Relationship Id="rId2" Type="http://schemas.openxmlformats.org/officeDocument/2006/relationships/image" Target="../media/image16.png" /><Relationship Id="rId1" Type="http://schemas.openxmlformats.org/officeDocument/2006/relationships/slideLayout" Target="../slideLayouts/slideLayout7.xml" /><Relationship Id="rId6" Type="http://schemas.openxmlformats.org/officeDocument/2006/relationships/image" Target="../media/image10.png" /><Relationship Id="rId5"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44.svg" /></Relationships>
</file>

<file path=ppt/slides/_rels/slide8.xml.rels><?xml version="1.0" encoding="UTF-8" standalone="yes"?>
<Relationships xmlns="http://schemas.openxmlformats.org/package/2006/relationships"><Relationship Id="rId8" Type="http://schemas.openxmlformats.org/officeDocument/2006/relationships/image" Target="../media/image43.png" /><Relationship Id="rId3" Type="http://schemas.openxmlformats.org/officeDocument/2006/relationships/image" Target="../media/image17.svg" /><Relationship Id="rId7" Type="http://schemas.openxmlformats.org/officeDocument/2006/relationships/image" Target="../media/image11.svg" /><Relationship Id="rId2" Type="http://schemas.openxmlformats.org/officeDocument/2006/relationships/image" Target="../media/image16.png" /><Relationship Id="rId1" Type="http://schemas.openxmlformats.org/officeDocument/2006/relationships/slideLayout" Target="../slideLayouts/slideLayout7.xml" /><Relationship Id="rId6" Type="http://schemas.openxmlformats.org/officeDocument/2006/relationships/image" Target="../media/image10.png" /><Relationship Id="rId5" Type="http://schemas.openxmlformats.org/officeDocument/2006/relationships/image" Target="../media/image5.png" /><Relationship Id="rId4" Type="http://schemas.openxmlformats.org/officeDocument/2006/relationships/image" Target="../media/image3.png" /><Relationship Id="rId9" Type="http://schemas.openxmlformats.org/officeDocument/2006/relationships/image" Target="../media/image44.svg" /></Relationships>
</file>

<file path=ppt/slides/_rels/slide9.xml.rels><?xml version="1.0" encoding="UTF-8" standalone="yes"?>
<Relationships xmlns="http://schemas.openxmlformats.org/package/2006/relationships"><Relationship Id="rId8" Type="http://schemas.openxmlformats.org/officeDocument/2006/relationships/image" Target="../media/image43.png" /><Relationship Id="rId3" Type="http://schemas.openxmlformats.org/officeDocument/2006/relationships/image" Target="../media/image17.svg" /><Relationship Id="rId7" Type="http://schemas.openxmlformats.org/officeDocument/2006/relationships/image" Target="../media/image11.svg" /><Relationship Id="rId2" Type="http://schemas.openxmlformats.org/officeDocument/2006/relationships/image" Target="../media/image16.png" /><Relationship Id="rId1" Type="http://schemas.openxmlformats.org/officeDocument/2006/relationships/slideLayout" Target="../slideLayouts/slideLayout7.xml" /><Relationship Id="rId6" Type="http://schemas.openxmlformats.org/officeDocument/2006/relationships/image" Target="../media/image10.png" /><Relationship Id="rId5" Type="http://schemas.openxmlformats.org/officeDocument/2006/relationships/image" Target="../media/image8.png" /><Relationship Id="rId4" Type="http://schemas.openxmlformats.org/officeDocument/2006/relationships/image" Target="../media/image3.png" /><Relationship Id="rId9" Type="http://schemas.openxmlformats.org/officeDocument/2006/relationships/image" Target="../media/image44.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44078" y="431804"/>
            <a:ext cx="21203378" cy="8528766"/>
          </a:xfrm>
          <a:custGeom>
            <a:avLst/>
            <a:gdLst/>
            <a:ahLst/>
            <a:cxnLst/>
            <a:rect l="l" t="t" r="r" b="b"/>
            <a:pathLst>
              <a:path w="21203378" h="8528766">
                <a:moveTo>
                  <a:pt x="0" y="0"/>
                </a:moveTo>
                <a:lnTo>
                  <a:pt x="21203378" y="0"/>
                </a:lnTo>
                <a:lnTo>
                  <a:pt x="21203378" y="8528766"/>
                </a:lnTo>
                <a:lnTo>
                  <a:pt x="0" y="8528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036445"/>
            <a:ext cx="15768828" cy="6156960"/>
            <a:chOff x="0" y="0"/>
            <a:chExt cx="21025104" cy="8209280"/>
          </a:xfrm>
        </p:grpSpPr>
        <p:sp>
          <p:nvSpPr>
            <p:cNvPr id="4" name="Freeform 4"/>
            <p:cNvSpPr/>
            <p:nvPr/>
          </p:nvSpPr>
          <p:spPr>
            <a:xfrm>
              <a:off x="0" y="0"/>
              <a:ext cx="21025104" cy="8209280"/>
            </a:xfrm>
            <a:custGeom>
              <a:avLst/>
              <a:gdLst/>
              <a:ahLst/>
              <a:cxnLst/>
              <a:rect l="l" t="t" r="r" b="b"/>
              <a:pathLst>
                <a:path w="21025104" h="8209280">
                  <a:moveTo>
                    <a:pt x="0" y="0"/>
                  </a:moveTo>
                  <a:lnTo>
                    <a:pt x="21025104" y="0"/>
                  </a:lnTo>
                  <a:lnTo>
                    <a:pt x="21025104" y="8209280"/>
                  </a:lnTo>
                  <a:lnTo>
                    <a:pt x="0" y="8209280"/>
                  </a:lnTo>
                  <a:close/>
                </a:path>
              </a:pathLst>
            </a:custGeom>
            <a:solidFill>
              <a:srgbClr val="000000">
                <a:alpha val="0"/>
              </a:srgbClr>
            </a:solidFill>
          </p:spPr>
        </p:sp>
        <p:sp>
          <p:nvSpPr>
            <p:cNvPr id="5" name="TextBox 5"/>
            <p:cNvSpPr txBox="1"/>
            <p:nvPr/>
          </p:nvSpPr>
          <p:spPr>
            <a:xfrm>
              <a:off x="0" y="-76200"/>
              <a:ext cx="21025104" cy="8285480"/>
            </a:xfrm>
            <a:prstGeom prst="rect">
              <a:avLst/>
            </a:prstGeom>
          </p:spPr>
          <p:txBody>
            <a:bodyPr lIns="0" tIns="0" rIns="0" bIns="0" rtlCol="0" anchor="b"/>
            <a:lstStyle/>
            <a:p>
              <a:pPr algn="l">
                <a:lnSpc>
                  <a:spcPts val="10152"/>
                </a:lnSpc>
              </a:pPr>
              <a:r>
                <a:rPr lang="en-US" sz="9400" b="1">
                  <a:solidFill>
                    <a:srgbClr val="000000"/>
                  </a:solidFill>
                  <a:latin typeface="Times New Roman Bold"/>
                  <a:ea typeface="Times New Roman Bold"/>
                  <a:cs typeface="Times New Roman Bold"/>
                  <a:sym typeface="Times New Roman Bold"/>
                </a:rPr>
                <a:t>OTT Recommendation                     </a:t>
              </a:r>
              <a:r>
                <a:rPr lang="en-US" sz="9400" b="1">
                  <a:solidFill>
                    <a:srgbClr val="E37026"/>
                  </a:solidFill>
                  <a:latin typeface="Times New Roman Bold"/>
                  <a:ea typeface="Times New Roman Bold"/>
                  <a:cs typeface="Times New Roman Bold"/>
                  <a:sym typeface="Times New Roman Bold"/>
                </a:rPr>
                <a:t>Data Analysis                   </a:t>
              </a:r>
            </a:p>
            <a:p>
              <a:pPr algn="l">
                <a:lnSpc>
                  <a:spcPts val="10692"/>
                </a:lnSpc>
              </a:pPr>
              <a:endParaRPr lang="en-US" sz="9400" b="1">
                <a:solidFill>
                  <a:srgbClr val="E37026"/>
                </a:solidFill>
                <a:latin typeface="Times New Roman Bold"/>
                <a:ea typeface="Times New Roman Bold"/>
                <a:cs typeface="Times New Roman Bold"/>
                <a:sym typeface="Times New Roman Bold"/>
              </a:endParaRPr>
            </a:p>
            <a:p>
              <a:pPr algn="l">
                <a:lnSpc>
                  <a:spcPts val="10692"/>
                </a:lnSpc>
              </a:pPr>
              <a:r>
                <a:rPr lang="en-US" sz="9900" b="1">
                  <a:solidFill>
                    <a:srgbClr val="E37026"/>
                  </a:solidFill>
                  <a:latin typeface="Times New Roman Bold"/>
                  <a:ea typeface="Times New Roman Bold"/>
                  <a:cs typeface="Times New Roman Bold"/>
                  <a:sym typeface="Times New Roman Bold"/>
                </a:rPr>
                <a:t>                             </a:t>
              </a:r>
            </a:p>
          </p:txBody>
        </p:sp>
      </p:grpSp>
      <p:grpSp>
        <p:nvGrpSpPr>
          <p:cNvPr id="6" name="Group 6"/>
          <p:cNvGrpSpPr/>
          <p:nvPr/>
        </p:nvGrpSpPr>
        <p:grpSpPr>
          <a:xfrm>
            <a:off x="17026128" y="9432688"/>
            <a:ext cx="1518762" cy="854297"/>
            <a:chOff x="0" y="0"/>
            <a:chExt cx="2025016" cy="1139062"/>
          </a:xfrm>
        </p:grpSpPr>
        <p:sp>
          <p:nvSpPr>
            <p:cNvPr id="7" name="Freeform 7" descr="A blue drop of water  AI-generated content may be incorrect."/>
            <p:cNvSpPr/>
            <p:nvPr/>
          </p:nvSpPr>
          <p:spPr>
            <a:xfrm>
              <a:off x="0" y="0"/>
              <a:ext cx="2025015" cy="1139063"/>
            </a:xfrm>
            <a:custGeom>
              <a:avLst/>
              <a:gdLst/>
              <a:ahLst/>
              <a:cxnLst/>
              <a:rect l="l" t="t" r="r" b="b"/>
              <a:pathLst>
                <a:path w="2025015" h="1139063">
                  <a:moveTo>
                    <a:pt x="0" y="0"/>
                  </a:moveTo>
                  <a:lnTo>
                    <a:pt x="2025015" y="0"/>
                  </a:lnTo>
                  <a:lnTo>
                    <a:pt x="2025015" y="1139063"/>
                  </a:lnTo>
                  <a:lnTo>
                    <a:pt x="0" y="1139063"/>
                  </a:lnTo>
                  <a:lnTo>
                    <a:pt x="0" y="0"/>
                  </a:lnTo>
                  <a:close/>
                </a:path>
              </a:pathLst>
            </a:custGeom>
            <a:blipFill>
              <a:blip r:embed="rId4"/>
              <a:stretch>
                <a:fillRect/>
              </a:stretch>
            </a:blipFill>
          </p:spPr>
        </p:sp>
      </p:grpSp>
      <p:grpSp>
        <p:nvGrpSpPr>
          <p:cNvPr id="8" name="Group 8"/>
          <p:cNvGrpSpPr/>
          <p:nvPr/>
        </p:nvGrpSpPr>
        <p:grpSpPr>
          <a:xfrm>
            <a:off x="9417244" y="4993325"/>
            <a:ext cx="11163501" cy="4866520"/>
            <a:chOff x="0" y="0"/>
            <a:chExt cx="14884668" cy="6488693"/>
          </a:xfrm>
        </p:grpSpPr>
        <p:sp>
          <p:nvSpPr>
            <p:cNvPr id="9" name="Freeform 9"/>
            <p:cNvSpPr/>
            <p:nvPr/>
          </p:nvSpPr>
          <p:spPr>
            <a:xfrm>
              <a:off x="0" y="0"/>
              <a:ext cx="14884654" cy="6488684"/>
            </a:xfrm>
            <a:custGeom>
              <a:avLst/>
              <a:gdLst/>
              <a:ahLst/>
              <a:cxnLst/>
              <a:rect l="l" t="t" r="r" b="b"/>
              <a:pathLst>
                <a:path w="14884654" h="6488684">
                  <a:moveTo>
                    <a:pt x="0" y="0"/>
                  </a:moveTo>
                  <a:lnTo>
                    <a:pt x="14884654" y="0"/>
                  </a:lnTo>
                  <a:lnTo>
                    <a:pt x="14884654" y="6488684"/>
                  </a:lnTo>
                  <a:lnTo>
                    <a:pt x="0" y="6488684"/>
                  </a:lnTo>
                  <a:lnTo>
                    <a:pt x="0" y="0"/>
                  </a:lnTo>
                  <a:close/>
                </a:path>
              </a:pathLst>
            </a:custGeom>
            <a:blipFill>
              <a:blip r:embed="rId5"/>
              <a:stretch>
                <a:fillRect/>
              </a:stretch>
            </a:blipFill>
          </p:spPr>
        </p:sp>
      </p:grpSp>
      <p:grpSp>
        <p:nvGrpSpPr>
          <p:cNvPr id="10" name="Group 10"/>
          <p:cNvGrpSpPr/>
          <p:nvPr/>
        </p:nvGrpSpPr>
        <p:grpSpPr>
          <a:xfrm>
            <a:off x="596485" y="5384395"/>
            <a:ext cx="1617588" cy="1617588"/>
            <a:chOff x="0" y="0"/>
            <a:chExt cx="2156784" cy="2156784"/>
          </a:xfrm>
        </p:grpSpPr>
        <p:sp>
          <p:nvSpPr>
            <p:cNvPr id="11" name="Freeform 11"/>
            <p:cNvSpPr/>
            <p:nvPr/>
          </p:nvSpPr>
          <p:spPr>
            <a:xfrm>
              <a:off x="0" y="0"/>
              <a:ext cx="2156841" cy="2156841"/>
            </a:xfrm>
            <a:custGeom>
              <a:avLst/>
              <a:gdLst/>
              <a:ahLst/>
              <a:cxnLst/>
              <a:rect l="l" t="t" r="r" b="b"/>
              <a:pathLst>
                <a:path w="2156841" h="2156841">
                  <a:moveTo>
                    <a:pt x="0" y="0"/>
                  </a:moveTo>
                  <a:lnTo>
                    <a:pt x="2156841" y="0"/>
                  </a:lnTo>
                  <a:lnTo>
                    <a:pt x="2156841" y="2156841"/>
                  </a:lnTo>
                  <a:lnTo>
                    <a:pt x="0" y="2156841"/>
                  </a:lnTo>
                  <a:lnTo>
                    <a:pt x="0" y="0"/>
                  </a:lnTo>
                  <a:close/>
                </a:path>
              </a:pathLst>
            </a:custGeom>
            <a:blipFill>
              <a:blip r:embed="rId6"/>
              <a:stretch>
                <a:fillRect r="2" b="2"/>
              </a:stretch>
            </a:blipFill>
          </p:spPr>
        </p:sp>
      </p:grpSp>
      <p:sp>
        <p:nvSpPr>
          <p:cNvPr id="12" name="Freeform 12"/>
          <p:cNvSpPr/>
          <p:nvPr/>
        </p:nvSpPr>
        <p:spPr>
          <a:xfrm>
            <a:off x="2212214" y="5877023"/>
            <a:ext cx="364685" cy="364685"/>
          </a:xfrm>
          <a:custGeom>
            <a:avLst/>
            <a:gdLst/>
            <a:ahLst/>
            <a:cxnLst/>
            <a:rect l="l" t="t" r="r" b="b"/>
            <a:pathLst>
              <a:path w="364685" h="364685">
                <a:moveTo>
                  <a:pt x="0" y="0"/>
                </a:moveTo>
                <a:lnTo>
                  <a:pt x="364685" y="0"/>
                </a:lnTo>
                <a:lnTo>
                  <a:pt x="364685" y="364685"/>
                </a:lnTo>
                <a:lnTo>
                  <a:pt x="0" y="3646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3" name="Group 13"/>
          <p:cNvGrpSpPr/>
          <p:nvPr/>
        </p:nvGrpSpPr>
        <p:grpSpPr>
          <a:xfrm>
            <a:off x="2976073" y="5535558"/>
            <a:ext cx="1930114" cy="1047613"/>
            <a:chOff x="0" y="0"/>
            <a:chExt cx="2573485" cy="1396817"/>
          </a:xfrm>
        </p:grpSpPr>
        <p:sp>
          <p:nvSpPr>
            <p:cNvPr id="14" name="Freeform 14"/>
            <p:cNvSpPr/>
            <p:nvPr/>
          </p:nvSpPr>
          <p:spPr>
            <a:xfrm>
              <a:off x="0" y="0"/>
              <a:ext cx="2573528" cy="1396873"/>
            </a:xfrm>
            <a:custGeom>
              <a:avLst/>
              <a:gdLst/>
              <a:ahLst/>
              <a:cxnLst/>
              <a:rect l="l" t="t" r="r" b="b"/>
              <a:pathLst>
                <a:path w="2573528" h="1396873">
                  <a:moveTo>
                    <a:pt x="0" y="0"/>
                  </a:moveTo>
                  <a:lnTo>
                    <a:pt x="2573528" y="0"/>
                  </a:lnTo>
                  <a:lnTo>
                    <a:pt x="2573528" y="1396873"/>
                  </a:lnTo>
                  <a:lnTo>
                    <a:pt x="0" y="1396873"/>
                  </a:lnTo>
                  <a:lnTo>
                    <a:pt x="0" y="0"/>
                  </a:lnTo>
                  <a:close/>
                </a:path>
              </a:pathLst>
            </a:custGeom>
            <a:blipFill>
              <a:blip r:embed="rId9"/>
              <a:stretch>
                <a:fillRect r="1" b="3"/>
              </a:stretch>
            </a:blipFill>
          </p:spPr>
        </p:sp>
      </p:grpSp>
      <p:sp>
        <p:nvSpPr>
          <p:cNvPr id="15" name="Freeform 15"/>
          <p:cNvSpPr/>
          <p:nvPr/>
        </p:nvSpPr>
        <p:spPr>
          <a:xfrm>
            <a:off x="5306237" y="5877023"/>
            <a:ext cx="364685" cy="364685"/>
          </a:xfrm>
          <a:custGeom>
            <a:avLst/>
            <a:gdLst/>
            <a:ahLst/>
            <a:cxnLst/>
            <a:rect l="l" t="t" r="r" b="b"/>
            <a:pathLst>
              <a:path w="364685" h="364685">
                <a:moveTo>
                  <a:pt x="0" y="0"/>
                </a:moveTo>
                <a:lnTo>
                  <a:pt x="364685" y="0"/>
                </a:lnTo>
                <a:lnTo>
                  <a:pt x="364685" y="364685"/>
                </a:lnTo>
                <a:lnTo>
                  <a:pt x="0" y="3646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6" name="Group 16"/>
          <p:cNvGrpSpPr/>
          <p:nvPr/>
        </p:nvGrpSpPr>
        <p:grpSpPr>
          <a:xfrm>
            <a:off x="5668187" y="5143500"/>
            <a:ext cx="2099379" cy="2099379"/>
            <a:chOff x="0" y="0"/>
            <a:chExt cx="2799172" cy="2799172"/>
          </a:xfrm>
        </p:grpSpPr>
        <p:sp>
          <p:nvSpPr>
            <p:cNvPr id="17" name="Freeform 17"/>
            <p:cNvSpPr/>
            <p:nvPr/>
          </p:nvSpPr>
          <p:spPr>
            <a:xfrm>
              <a:off x="0" y="0"/>
              <a:ext cx="2799207" cy="2799207"/>
            </a:xfrm>
            <a:custGeom>
              <a:avLst/>
              <a:gdLst/>
              <a:ahLst/>
              <a:cxnLst/>
              <a:rect l="l" t="t" r="r" b="b"/>
              <a:pathLst>
                <a:path w="2799207" h="2799207">
                  <a:moveTo>
                    <a:pt x="0" y="0"/>
                  </a:moveTo>
                  <a:lnTo>
                    <a:pt x="2799207" y="0"/>
                  </a:lnTo>
                  <a:lnTo>
                    <a:pt x="2799207" y="2799207"/>
                  </a:lnTo>
                  <a:lnTo>
                    <a:pt x="0" y="2799207"/>
                  </a:lnTo>
                  <a:lnTo>
                    <a:pt x="0" y="0"/>
                  </a:lnTo>
                  <a:close/>
                </a:path>
              </a:pathLst>
            </a:custGeom>
            <a:blipFill>
              <a:blip r:embed="rId10"/>
              <a:stretch>
                <a:fillRect r="1" b="1"/>
              </a:stretch>
            </a:blipFill>
          </p:spPr>
        </p:sp>
      </p:grpSp>
      <p:sp>
        <p:nvSpPr>
          <p:cNvPr id="18" name="Freeform 18"/>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t="-94" b="-94"/>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8322" y="685800"/>
            <a:ext cx="16364460" cy="2052921"/>
            <a:chOff x="0" y="0"/>
            <a:chExt cx="21819280" cy="2737228"/>
          </a:xfrm>
        </p:grpSpPr>
        <p:sp>
          <p:nvSpPr>
            <p:cNvPr id="3" name="Freeform 3"/>
            <p:cNvSpPr/>
            <p:nvPr/>
          </p:nvSpPr>
          <p:spPr>
            <a:xfrm>
              <a:off x="0" y="0"/>
              <a:ext cx="21819281" cy="2737228"/>
            </a:xfrm>
            <a:custGeom>
              <a:avLst/>
              <a:gdLst/>
              <a:ahLst/>
              <a:cxnLst/>
              <a:rect l="l" t="t" r="r" b="b"/>
              <a:pathLst>
                <a:path w="21819281" h="2737228">
                  <a:moveTo>
                    <a:pt x="0" y="0"/>
                  </a:moveTo>
                  <a:lnTo>
                    <a:pt x="21819281" y="0"/>
                  </a:lnTo>
                  <a:lnTo>
                    <a:pt x="21819281" y="2737228"/>
                  </a:lnTo>
                  <a:lnTo>
                    <a:pt x="0" y="2737228"/>
                  </a:lnTo>
                  <a:close/>
                </a:path>
              </a:pathLst>
            </a:custGeom>
            <a:solidFill>
              <a:srgbClr val="000000">
                <a:alpha val="0"/>
              </a:srgbClr>
            </a:solidFill>
          </p:spPr>
        </p:sp>
        <p:sp>
          <p:nvSpPr>
            <p:cNvPr id="4" name="TextBox 4"/>
            <p:cNvSpPr txBox="1"/>
            <p:nvPr/>
          </p:nvSpPr>
          <p:spPr>
            <a:xfrm>
              <a:off x="0" y="-47625"/>
              <a:ext cx="21819280" cy="2784853"/>
            </a:xfrm>
            <a:prstGeom prst="rect">
              <a:avLst/>
            </a:prstGeom>
          </p:spPr>
          <p:txBody>
            <a:bodyPr lIns="0" tIns="0" rIns="0" bIns="0" rtlCol="0" anchor="ctr"/>
            <a:lstStyle/>
            <a:p>
              <a:pPr algn="ctr">
                <a:lnSpc>
                  <a:spcPts val="6480"/>
                </a:lnSpc>
              </a:pPr>
              <a:r>
                <a:rPr lang="en-US" sz="6000" b="1">
                  <a:solidFill>
                    <a:srgbClr val="000000"/>
                  </a:solidFill>
                  <a:latin typeface="Times New Roman Bold"/>
                  <a:ea typeface="Times New Roman Bold"/>
                  <a:cs typeface="Times New Roman Bold"/>
                  <a:sym typeface="Times New Roman Bold"/>
                </a:rPr>
                <a:t>Amazon Dat</a:t>
              </a:r>
              <a:r>
                <a:rPr lang="en-US" sz="6000" b="1">
                  <a:solidFill>
                    <a:srgbClr val="E37026"/>
                  </a:solidFill>
                  <a:latin typeface="Times New Roman Bold"/>
                  <a:ea typeface="Times New Roman Bold"/>
                  <a:cs typeface="Times New Roman Bold"/>
                  <a:sym typeface="Times New Roman Bold"/>
                </a:rPr>
                <a:t>aset Cleaning</a:t>
              </a:r>
            </a:p>
          </p:txBody>
        </p:sp>
      </p:grpSp>
      <p:sp>
        <p:nvSpPr>
          <p:cNvPr id="5" name="Freeform 5"/>
          <p:cNvSpPr/>
          <p:nvPr/>
        </p:nvSpPr>
        <p:spPr>
          <a:xfrm>
            <a:off x="6644164" y="2745068"/>
            <a:ext cx="4999672" cy="89344"/>
          </a:xfrm>
          <a:custGeom>
            <a:avLst/>
            <a:gdLst/>
            <a:ahLst/>
            <a:cxnLst/>
            <a:rect l="l" t="t" r="r" b="b"/>
            <a:pathLst>
              <a:path w="4999672" h="89344">
                <a:moveTo>
                  <a:pt x="0" y="0"/>
                </a:moveTo>
                <a:lnTo>
                  <a:pt x="4999672" y="0"/>
                </a:lnTo>
                <a:lnTo>
                  <a:pt x="4999672" y="89345"/>
                </a:lnTo>
                <a:lnTo>
                  <a:pt x="0" y="89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0" y="7290649"/>
            <a:ext cx="11974624" cy="2065623"/>
            <a:chOff x="0" y="0"/>
            <a:chExt cx="16507344" cy="2847518"/>
          </a:xfrm>
        </p:grpSpPr>
        <p:sp>
          <p:nvSpPr>
            <p:cNvPr id="7" name="Freeform 7"/>
            <p:cNvSpPr/>
            <p:nvPr/>
          </p:nvSpPr>
          <p:spPr>
            <a:xfrm>
              <a:off x="0" y="0"/>
              <a:ext cx="16507333" cy="2847467"/>
            </a:xfrm>
            <a:custGeom>
              <a:avLst/>
              <a:gdLst/>
              <a:ahLst/>
              <a:cxnLst/>
              <a:rect l="l" t="t" r="r" b="b"/>
              <a:pathLst>
                <a:path w="16507333" h="2847467">
                  <a:moveTo>
                    <a:pt x="0" y="0"/>
                  </a:moveTo>
                  <a:lnTo>
                    <a:pt x="16507333" y="0"/>
                  </a:lnTo>
                  <a:lnTo>
                    <a:pt x="16507333" y="2847467"/>
                  </a:lnTo>
                  <a:lnTo>
                    <a:pt x="0" y="2847467"/>
                  </a:lnTo>
                  <a:lnTo>
                    <a:pt x="0" y="0"/>
                  </a:lnTo>
                  <a:close/>
                </a:path>
              </a:pathLst>
            </a:custGeom>
            <a:blipFill>
              <a:blip r:embed="rId4"/>
              <a:stretch>
                <a:fillRect t="-91999" r="-19850" b="-91999"/>
              </a:stretch>
            </a:blipFill>
          </p:spPr>
        </p:sp>
      </p:grpSp>
      <p:grpSp>
        <p:nvGrpSpPr>
          <p:cNvPr id="8" name="Group 8"/>
          <p:cNvGrpSpPr/>
          <p:nvPr/>
        </p:nvGrpSpPr>
        <p:grpSpPr>
          <a:xfrm>
            <a:off x="16998044" y="9356272"/>
            <a:ext cx="1509486" cy="849086"/>
            <a:chOff x="0" y="0"/>
            <a:chExt cx="2012648" cy="1132114"/>
          </a:xfrm>
        </p:grpSpPr>
        <p:sp>
          <p:nvSpPr>
            <p:cNvPr id="9" name="Freeform 9" descr="A blue drop of water  AI-generated content may be incorrect."/>
            <p:cNvSpPr/>
            <p:nvPr/>
          </p:nvSpPr>
          <p:spPr>
            <a:xfrm>
              <a:off x="0" y="0"/>
              <a:ext cx="2012696" cy="1132078"/>
            </a:xfrm>
            <a:custGeom>
              <a:avLst/>
              <a:gdLst/>
              <a:ahLst/>
              <a:cxnLst/>
              <a:rect l="l" t="t" r="r" b="b"/>
              <a:pathLst>
                <a:path w="2012696" h="1132078">
                  <a:moveTo>
                    <a:pt x="0" y="0"/>
                  </a:moveTo>
                  <a:lnTo>
                    <a:pt x="2012696" y="0"/>
                  </a:lnTo>
                  <a:lnTo>
                    <a:pt x="2012696" y="1132078"/>
                  </a:lnTo>
                  <a:lnTo>
                    <a:pt x="0" y="1132078"/>
                  </a:lnTo>
                  <a:lnTo>
                    <a:pt x="0" y="0"/>
                  </a:lnTo>
                  <a:close/>
                </a:path>
              </a:pathLst>
            </a:custGeom>
            <a:blipFill>
              <a:blip r:embed="rId5"/>
              <a:stretch>
                <a:fillRect r="2" b="-3"/>
              </a:stretch>
            </a:blipFill>
          </p:spPr>
        </p:sp>
      </p:grpSp>
      <p:sp>
        <p:nvSpPr>
          <p:cNvPr id="10" name="Freeform 10"/>
          <p:cNvSpPr/>
          <p:nvPr/>
        </p:nvSpPr>
        <p:spPr>
          <a:xfrm>
            <a:off x="2905179" y="735034"/>
            <a:ext cx="2099379" cy="2099379"/>
          </a:xfrm>
          <a:custGeom>
            <a:avLst/>
            <a:gdLst/>
            <a:ahLst/>
            <a:cxnLst/>
            <a:rect l="l" t="t" r="r" b="b"/>
            <a:pathLst>
              <a:path w="2099379" h="2099379">
                <a:moveTo>
                  <a:pt x="0" y="0"/>
                </a:moveTo>
                <a:lnTo>
                  <a:pt x="2099379" y="0"/>
                </a:lnTo>
                <a:lnTo>
                  <a:pt x="2099379" y="2099379"/>
                </a:lnTo>
                <a:lnTo>
                  <a:pt x="0" y="2099379"/>
                </a:lnTo>
                <a:lnTo>
                  <a:pt x="0" y="0"/>
                </a:lnTo>
                <a:close/>
              </a:path>
            </a:pathLst>
          </a:custGeom>
          <a:blipFill>
            <a:blip r:embed="rId6"/>
            <a:stretch>
              <a:fillRect/>
            </a:stretch>
          </a:blipFill>
        </p:spPr>
      </p:sp>
      <p:sp>
        <p:nvSpPr>
          <p:cNvPr id="11" name="Freeform 11"/>
          <p:cNvSpPr/>
          <p:nvPr/>
        </p:nvSpPr>
        <p:spPr>
          <a:xfrm>
            <a:off x="12181906" y="2997115"/>
            <a:ext cx="5570881" cy="5611250"/>
          </a:xfrm>
          <a:custGeom>
            <a:avLst/>
            <a:gdLst/>
            <a:ahLst/>
            <a:cxnLst/>
            <a:rect l="l" t="t" r="r" b="b"/>
            <a:pathLst>
              <a:path w="5570881" h="5611250">
                <a:moveTo>
                  <a:pt x="0" y="0"/>
                </a:moveTo>
                <a:lnTo>
                  <a:pt x="5570880" y="0"/>
                </a:lnTo>
                <a:lnTo>
                  <a:pt x="5570880" y="5611249"/>
                </a:lnTo>
                <a:lnTo>
                  <a:pt x="0" y="5611249"/>
                </a:lnTo>
                <a:lnTo>
                  <a:pt x="0" y="0"/>
                </a:lnTo>
                <a:close/>
              </a:path>
            </a:pathLst>
          </a:custGeom>
          <a:blipFill>
            <a:blip r:embed="rId7"/>
            <a:stretch>
              <a:fillRect/>
            </a:stretch>
          </a:blipFill>
        </p:spPr>
      </p:sp>
      <p:sp>
        <p:nvSpPr>
          <p:cNvPr id="12" name="TextBox 12"/>
          <p:cNvSpPr txBox="1"/>
          <p:nvPr/>
        </p:nvSpPr>
        <p:spPr>
          <a:xfrm>
            <a:off x="1639052" y="3492723"/>
            <a:ext cx="9351368" cy="2310016"/>
          </a:xfrm>
          <a:prstGeom prst="rect">
            <a:avLst/>
          </a:prstGeom>
        </p:spPr>
        <p:txBody>
          <a:bodyPr lIns="0" tIns="0" rIns="0" bIns="0" rtlCol="0" anchor="t">
            <a:spAutoFit/>
          </a:bodyPr>
          <a:lstStyle/>
          <a:p>
            <a:pPr marL="879978" lvl="1" indent="-439989" algn="l">
              <a:lnSpc>
                <a:spcPts val="4401"/>
              </a:lnSpc>
              <a:buFont typeface="Arial"/>
              <a:buChar char="•"/>
            </a:pPr>
            <a:r>
              <a:rPr lang="en-US" sz="4075">
                <a:solidFill>
                  <a:srgbClr val="000000"/>
                </a:solidFill>
                <a:latin typeface="Times New Roman"/>
                <a:ea typeface="Times New Roman"/>
                <a:cs typeface="Times New Roman"/>
                <a:sym typeface="Times New Roman"/>
              </a:rPr>
              <a:t>Imports for Amazon Dataset Cleaning</a:t>
            </a:r>
          </a:p>
          <a:p>
            <a:pPr marL="879978" lvl="1" indent="-439989" algn="l">
              <a:lnSpc>
                <a:spcPts val="4401"/>
              </a:lnSpc>
              <a:buFont typeface="Arial"/>
              <a:buChar char="•"/>
            </a:pPr>
            <a:r>
              <a:rPr lang="en-US" sz="4075">
                <a:solidFill>
                  <a:srgbClr val="000000"/>
                </a:solidFill>
                <a:latin typeface="Times New Roman"/>
                <a:ea typeface="Times New Roman"/>
                <a:cs typeface="Times New Roman"/>
                <a:sym typeface="Times New Roman"/>
              </a:rPr>
              <a:t>Initialize SparkSession</a:t>
            </a:r>
          </a:p>
          <a:p>
            <a:pPr marL="879978" lvl="1" indent="-439989" algn="l">
              <a:lnSpc>
                <a:spcPts val="4401"/>
              </a:lnSpc>
              <a:buFont typeface="Arial"/>
              <a:buChar char="•"/>
            </a:pPr>
            <a:r>
              <a:rPr lang="en-US" sz="4075">
                <a:solidFill>
                  <a:srgbClr val="000000"/>
                </a:solidFill>
                <a:latin typeface="Times New Roman"/>
                <a:ea typeface="Times New Roman"/>
                <a:cs typeface="Times New Roman"/>
                <a:sym typeface="Times New Roman"/>
              </a:rPr>
              <a:t>Load the Dataset</a:t>
            </a:r>
          </a:p>
          <a:p>
            <a:pPr algn="l">
              <a:lnSpc>
                <a:spcPts val="4401"/>
              </a:lnSpc>
            </a:pPr>
            <a:endParaRPr lang="en-US" sz="4075">
              <a:solidFill>
                <a:srgbClr val="000000"/>
              </a:solidFill>
              <a:latin typeface="Times New Roman"/>
              <a:ea typeface="Times New Roman"/>
              <a:cs typeface="Times New Roman"/>
              <a:sym typeface="Times New Roman"/>
            </a:endParaRPr>
          </a:p>
        </p:txBody>
      </p:sp>
      <p:sp>
        <p:nvSpPr>
          <p:cNvPr id="13" name="Freeform 13"/>
          <p:cNvSpPr/>
          <p:nvPr/>
        </p:nvSpPr>
        <p:spPr>
          <a:xfrm>
            <a:off x="-1318113" y="-1117685"/>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8">
              <a:alphaModFix amt="24000"/>
              <a:extLst>
                <a:ext uri="{96DAC541-7B7A-43D3-8B79-37D633B846F1}">
                  <asvg:svgBlip xmlns:asvg="http://schemas.microsoft.com/office/drawing/2016/SVG/main" r:embed="rId9"/>
                </a:ext>
              </a:extLst>
            </a:blip>
            <a:stretch>
              <a:fillRect/>
            </a:stretch>
          </a:blipFill>
        </p:spPr>
      </p:sp>
      <p:sp>
        <p:nvSpPr>
          <p:cNvPr id="14" name="Freeform 14"/>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t="-94" b="-94"/>
            </a:stretch>
          </a:blipFill>
        </p:spPr>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8322" y="685800"/>
            <a:ext cx="16364460" cy="2052921"/>
            <a:chOff x="0" y="0"/>
            <a:chExt cx="21819280" cy="2737228"/>
          </a:xfrm>
        </p:grpSpPr>
        <p:sp>
          <p:nvSpPr>
            <p:cNvPr id="3" name="Freeform 3"/>
            <p:cNvSpPr/>
            <p:nvPr/>
          </p:nvSpPr>
          <p:spPr>
            <a:xfrm>
              <a:off x="0" y="0"/>
              <a:ext cx="21819281" cy="2737228"/>
            </a:xfrm>
            <a:custGeom>
              <a:avLst/>
              <a:gdLst/>
              <a:ahLst/>
              <a:cxnLst/>
              <a:rect l="l" t="t" r="r" b="b"/>
              <a:pathLst>
                <a:path w="21819281" h="2737228">
                  <a:moveTo>
                    <a:pt x="0" y="0"/>
                  </a:moveTo>
                  <a:lnTo>
                    <a:pt x="21819281" y="0"/>
                  </a:lnTo>
                  <a:lnTo>
                    <a:pt x="21819281" y="2737228"/>
                  </a:lnTo>
                  <a:lnTo>
                    <a:pt x="0" y="2737228"/>
                  </a:lnTo>
                  <a:close/>
                </a:path>
              </a:pathLst>
            </a:custGeom>
            <a:solidFill>
              <a:srgbClr val="000000">
                <a:alpha val="0"/>
              </a:srgbClr>
            </a:solidFill>
          </p:spPr>
        </p:sp>
        <p:sp>
          <p:nvSpPr>
            <p:cNvPr id="4" name="TextBox 4"/>
            <p:cNvSpPr txBox="1"/>
            <p:nvPr/>
          </p:nvSpPr>
          <p:spPr>
            <a:xfrm>
              <a:off x="0" y="-47625"/>
              <a:ext cx="21819280" cy="2784853"/>
            </a:xfrm>
            <a:prstGeom prst="rect">
              <a:avLst/>
            </a:prstGeom>
          </p:spPr>
          <p:txBody>
            <a:bodyPr lIns="0" tIns="0" rIns="0" bIns="0" rtlCol="0" anchor="ctr"/>
            <a:lstStyle/>
            <a:p>
              <a:pPr algn="ctr">
                <a:lnSpc>
                  <a:spcPts val="6480"/>
                </a:lnSpc>
              </a:pPr>
              <a:r>
                <a:rPr lang="en-US" sz="6000" b="1">
                  <a:solidFill>
                    <a:srgbClr val="000000"/>
                  </a:solidFill>
                  <a:latin typeface="Times New Roman Bold"/>
                  <a:ea typeface="Times New Roman Bold"/>
                  <a:cs typeface="Times New Roman Bold"/>
                  <a:sym typeface="Times New Roman Bold"/>
                </a:rPr>
                <a:t>Amazon Dat</a:t>
              </a:r>
              <a:r>
                <a:rPr lang="en-US" sz="6000" b="1">
                  <a:solidFill>
                    <a:srgbClr val="E37026"/>
                  </a:solidFill>
                  <a:latin typeface="Times New Roman Bold"/>
                  <a:ea typeface="Times New Roman Bold"/>
                  <a:cs typeface="Times New Roman Bold"/>
                  <a:sym typeface="Times New Roman Bold"/>
                </a:rPr>
                <a:t>aset Cleaning</a:t>
              </a:r>
            </a:p>
          </p:txBody>
        </p:sp>
      </p:grpSp>
      <p:sp>
        <p:nvSpPr>
          <p:cNvPr id="5" name="Freeform 5"/>
          <p:cNvSpPr/>
          <p:nvPr/>
        </p:nvSpPr>
        <p:spPr>
          <a:xfrm>
            <a:off x="6644164" y="2745068"/>
            <a:ext cx="4999672" cy="89344"/>
          </a:xfrm>
          <a:custGeom>
            <a:avLst/>
            <a:gdLst/>
            <a:ahLst/>
            <a:cxnLst/>
            <a:rect l="l" t="t" r="r" b="b"/>
            <a:pathLst>
              <a:path w="4999672" h="89344">
                <a:moveTo>
                  <a:pt x="0" y="0"/>
                </a:moveTo>
                <a:lnTo>
                  <a:pt x="4999672" y="0"/>
                </a:lnTo>
                <a:lnTo>
                  <a:pt x="4999672" y="89345"/>
                </a:lnTo>
                <a:lnTo>
                  <a:pt x="0" y="89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21833" y="6531005"/>
            <a:ext cx="11974624" cy="2065623"/>
            <a:chOff x="0" y="0"/>
            <a:chExt cx="16507344" cy="2847518"/>
          </a:xfrm>
        </p:grpSpPr>
        <p:sp>
          <p:nvSpPr>
            <p:cNvPr id="7" name="Freeform 7"/>
            <p:cNvSpPr/>
            <p:nvPr/>
          </p:nvSpPr>
          <p:spPr>
            <a:xfrm>
              <a:off x="0" y="0"/>
              <a:ext cx="16507333" cy="2847467"/>
            </a:xfrm>
            <a:custGeom>
              <a:avLst/>
              <a:gdLst/>
              <a:ahLst/>
              <a:cxnLst/>
              <a:rect l="l" t="t" r="r" b="b"/>
              <a:pathLst>
                <a:path w="16507333" h="2847467">
                  <a:moveTo>
                    <a:pt x="0" y="0"/>
                  </a:moveTo>
                  <a:lnTo>
                    <a:pt x="16507333" y="0"/>
                  </a:lnTo>
                  <a:lnTo>
                    <a:pt x="16507333" y="2847467"/>
                  </a:lnTo>
                  <a:lnTo>
                    <a:pt x="0" y="2847467"/>
                  </a:lnTo>
                  <a:lnTo>
                    <a:pt x="0" y="0"/>
                  </a:lnTo>
                  <a:close/>
                </a:path>
              </a:pathLst>
            </a:custGeom>
            <a:blipFill>
              <a:blip r:embed="rId4"/>
              <a:stretch>
                <a:fillRect t="-91999" r="-19850" b="-91999"/>
              </a:stretch>
            </a:blipFill>
          </p:spPr>
        </p:sp>
      </p:grpSp>
      <p:grpSp>
        <p:nvGrpSpPr>
          <p:cNvPr id="8" name="Group 8"/>
          <p:cNvGrpSpPr/>
          <p:nvPr/>
        </p:nvGrpSpPr>
        <p:grpSpPr>
          <a:xfrm>
            <a:off x="16998044" y="9356272"/>
            <a:ext cx="1509486" cy="849086"/>
            <a:chOff x="0" y="0"/>
            <a:chExt cx="2012648" cy="1132114"/>
          </a:xfrm>
        </p:grpSpPr>
        <p:sp>
          <p:nvSpPr>
            <p:cNvPr id="9" name="Freeform 9" descr="A blue drop of water  AI-generated content may be incorrect."/>
            <p:cNvSpPr/>
            <p:nvPr/>
          </p:nvSpPr>
          <p:spPr>
            <a:xfrm>
              <a:off x="0" y="0"/>
              <a:ext cx="2012696" cy="1132078"/>
            </a:xfrm>
            <a:custGeom>
              <a:avLst/>
              <a:gdLst/>
              <a:ahLst/>
              <a:cxnLst/>
              <a:rect l="l" t="t" r="r" b="b"/>
              <a:pathLst>
                <a:path w="2012696" h="1132078">
                  <a:moveTo>
                    <a:pt x="0" y="0"/>
                  </a:moveTo>
                  <a:lnTo>
                    <a:pt x="2012696" y="0"/>
                  </a:lnTo>
                  <a:lnTo>
                    <a:pt x="2012696" y="1132078"/>
                  </a:lnTo>
                  <a:lnTo>
                    <a:pt x="0" y="1132078"/>
                  </a:lnTo>
                  <a:lnTo>
                    <a:pt x="0" y="0"/>
                  </a:lnTo>
                  <a:close/>
                </a:path>
              </a:pathLst>
            </a:custGeom>
            <a:blipFill>
              <a:blip r:embed="rId5"/>
              <a:stretch>
                <a:fillRect r="2" b="-3"/>
              </a:stretch>
            </a:blipFill>
          </p:spPr>
        </p:sp>
      </p:grpSp>
      <p:sp>
        <p:nvSpPr>
          <p:cNvPr id="10" name="Freeform 10"/>
          <p:cNvSpPr/>
          <p:nvPr/>
        </p:nvSpPr>
        <p:spPr>
          <a:xfrm>
            <a:off x="2905179" y="735034"/>
            <a:ext cx="2099379" cy="2099379"/>
          </a:xfrm>
          <a:custGeom>
            <a:avLst/>
            <a:gdLst/>
            <a:ahLst/>
            <a:cxnLst/>
            <a:rect l="l" t="t" r="r" b="b"/>
            <a:pathLst>
              <a:path w="2099379" h="2099379">
                <a:moveTo>
                  <a:pt x="0" y="0"/>
                </a:moveTo>
                <a:lnTo>
                  <a:pt x="2099379" y="0"/>
                </a:lnTo>
                <a:lnTo>
                  <a:pt x="2099379" y="2099379"/>
                </a:lnTo>
                <a:lnTo>
                  <a:pt x="0" y="2099379"/>
                </a:lnTo>
                <a:lnTo>
                  <a:pt x="0" y="0"/>
                </a:lnTo>
                <a:close/>
              </a:path>
            </a:pathLst>
          </a:custGeom>
          <a:blipFill>
            <a:blip r:embed="rId6"/>
            <a:stretch>
              <a:fillRect/>
            </a:stretch>
          </a:blipFill>
        </p:spPr>
      </p:sp>
      <p:sp>
        <p:nvSpPr>
          <p:cNvPr id="11" name="Freeform 11"/>
          <p:cNvSpPr/>
          <p:nvPr/>
        </p:nvSpPr>
        <p:spPr>
          <a:xfrm>
            <a:off x="12563700" y="2258415"/>
            <a:ext cx="5189087" cy="4663715"/>
          </a:xfrm>
          <a:custGeom>
            <a:avLst/>
            <a:gdLst/>
            <a:ahLst/>
            <a:cxnLst/>
            <a:rect l="l" t="t" r="r" b="b"/>
            <a:pathLst>
              <a:path w="5189087" h="4663715">
                <a:moveTo>
                  <a:pt x="0" y="0"/>
                </a:moveTo>
                <a:lnTo>
                  <a:pt x="5189087" y="0"/>
                </a:lnTo>
                <a:lnTo>
                  <a:pt x="5189087" y="4663715"/>
                </a:lnTo>
                <a:lnTo>
                  <a:pt x="0" y="4663715"/>
                </a:lnTo>
                <a:lnTo>
                  <a:pt x="0" y="0"/>
                </a:lnTo>
                <a:close/>
              </a:path>
            </a:pathLst>
          </a:custGeom>
          <a:blipFill>
            <a:blip r:embed="rId7"/>
            <a:stretch>
              <a:fillRect l="-5750" r="-9844"/>
            </a:stretch>
          </a:blipFill>
        </p:spPr>
      </p:sp>
      <p:sp>
        <p:nvSpPr>
          <p:cNvPr id="12" name="Freeform 12"/>
          <p:cNvSpPr/>
          <p:nvPr/>
        </p:nvSpPr>
        <p:spPr>
          <a:xfrm>
            <a:off x="10721032" y="7079719"/>
            <a:ext cx="6538268" cy="2803282"/>
          </a:xfrm>
          <a:custGeom>
            <a:avLst/>
            <a:gdLst/>
            <a:ahLst/>
            <a:cxnLst/>
            <a:rect l="l" t="t" r="r" b="b"/>
            <a:pathLst>
              <a:path w="6538268" h="2803282">
                <a:moveTo>
                  <a:pt x="0" y="0"/>
                </a:moveTo>
                <a:lnTo>
                  <a:pt x="6538268" y="0"/>
                </a:lnTo>
                <a:lnTo>
                  <a:pt x="6538268" y="2803282"/>
                </a:lnTo>
                <a:lnTo>
                  <a:pt x="0" y="2803282"/>
                </a:lnTo>
                <a:lnTo>
                  <a:pt x="0" y="0"/>
                </a:lnTo>
                <a:close/>
              </a:path>
            </a:pathLst>
          </a:custGeom>
          <a:blipFill>
            <a:blip r:embed="rId8"/>
            <a:stretch>
              <a:fillRect/>
            </a:stretch>
          </a:blipFill>
        </p:spPr>
      </p:sp>
      <p:sp>
        <p:nvSpPr>
          <p:cNvPr id="13" name="TextBox 13"/>
          <p:cNvSpPr txBox="1"/>
          <p:nvPr/>
        </p:nvSpPr>
        <p:spPr>
          <a:xfrm>
            <a:off x="312844" y="3416215"/>
            <a:ext cx="10839946" cy="2310016"/>
          </a:xfrm>
          <a:prstGeom prst="rect">
            <a:avLst/>
          </a:prstGeom>
        </p:spPr>
        <p:txBody>
          <a:bodyPr lIns="0" tIns="0" rIns="0" bIns="0" rtlCol="0" anchor="t">
            <a:spAutoFit/>
          </a:bodyPr>
          <a:lstStyle/>
          <a:p>
            <a:pPr marL="879978" lvl="1" indent="-439989" algn="l">
              <a:lnSpc>
                <a:spcPts val="4401"/>
              </a:lnSpc>
              <a:buFont typeface="Arial"/>
              <a:buChar char="•"/>
            </a:pPr>
            <a:r>
              <a:rPr lang="en-US" sz="4075">
                <a:solidFill>
                  <a:srgbClr val="000000"/>
                </a:solidFill>
                <a:latin typeface="Times New Roman"/>
                <a:ea typeface="Times New Roman"/>
                <a:cs typeface="Times New Roman"/>
                <a:sym typeface="Times New Roman"/>
              </a:rPr>
              <a:t>Renaming the Columns</a:t>
            </a:r>
          </a:p>
          <a:p>
            <a:pPr marL="879978" lvl="1" indent="-439989" algn="l">
              <a:lnSpc>
                <a:spcPts val="4401"/>
              </a:lnSpc>
              <a:buFont typeface="Arial"/>
              <a:buChar char="•"/>
            </a:pPr>
            <a:r>
              <a:rPr lang="en-US" sz="4075">
                <a:solidFill>
                  <a:srgbClr val="000000"/>
                </a:solidFill>
                <a:latin typeface="Times New Roman"/>
                <a:ea typeface="Times New Roman"/>
                <a:cs typeface="Times New Roman"/>
                <a:sym typeface="Times New Roman"/>
              </a:rPr>
              <a:t>Converting running_time (hr and min) </a:t>
            </a:r>
          </a:p>
          <a:p>
            <a:pPr algn="l">
              <a:lnSpc>
                <a:spcPts val="4401"/>
              </a:lnSpc>
            </a:pPr>
            <a:r>
              <a:rPr lang="en-US" sz="4075">
                <a:solidFill>
                  <a:srgbClr val="000000"/>
                </a:solidFill>
                <a:latin typeface="Times New Roman"/>
                <a:ea typeface="Times New Roman"/>
                <a:cs typeface="Times New Roman"/>
                <a:sym typeface="Times New Roman"/>
              </a:rPr>
              <a:t>       data into minutes</a:t>
            </a:r>
          </a:p>
          <a:p>
            <a:pPr marL="879978" lvl="1" indent="-439989" algn="l">
              <a:lnSpc>
                <a:spcPts val="4401"/>
              </a:lnSpc>
              <a:buFont typeface="Arial"/>
              <a:buChar char="•"/>
            </a:pPr>
            <a:r>
              <a:rPr lang="en-US" sz="4075">
                <a:solidFill>
                  <a:srgbClr val="000000"/>
                </a:solidFill>
                <a:latin typeface="Times New Roman"/>
                <a:ea typeface="Times New Roman"/>
                <a:cs typeface="Times New Roman"/>
                <a:sym typeface="Times New Roman"/>
              </a:rPr>
              <a:t>Replacing None values of imdb_rating with 0</a:t>
            </a:r>
          </a:p>
        </p:txBody>
      </p:sp>
      <p:sp>
        <p:nvSpPr>
          <p:cNvPr id="14" name="Freeform 14"/>
          <p:cNvSpPr/>
          <p:nvPr/>
        </p:nvSpPr>
        <p:spPr>
          <a:xfrm>
            <a:off x="-1318113" y="-1117685"/>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9">
              <a:alphaModFix amt="24000"/>
              <a:extLst>
                <a:ext uri="{96DAC541-7B7A-43D3-8B79-37D633B846F1}">
                  <asvg:svgBlip xmlns:asvg="http://schemas.microsoft.com/office/drawing/2016/SVG/main" r:embed="rId10"/>
                </a:ext>
              </a:extLst>
            </a:blip>
            <a:stretch>
              <a:fillRect/>
            </a:stretch>
          </a:blipFill>
        </p:spPr>
      </p:sp>
      <p:sp>
        <p:nvSpPr>
          <p:cNvPr id="15" name="Freeform 15"/>
          <p:cNvSpPr/>
          <p:nvPr/>
        </p:nvSpPr>
        <p:spPr>
          <a:xfrm rot="5400000">
            <a:off x="141931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t="-94" b="-94"/>
            </a:stretch>
          </a:blipFill>
        </p:spPr>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8322" y="685800"/>
            <a:ext cx="16364460" cy="2052921"/>
            <a:chOff x="0" y="0"/>
            <a:chExt cx="21819280" cy="2737228"/>
          </a:xfrm>
        </p:grpSpPr>
        <p:sp>
          <p:nvSpPr>
            <p:cNvPr id="3" name="Freeform 3"/>
            <p:cNvSpPr/>
            <p:nvPr/>
          </p:nvSpPr>
          <p:spPr>
            <a:xfrm>
              <a:off x="0" y="0"/>
              <a:ext cx="21819281" cy="2737228"/>
            </a:xfrm>
            <a:custGeom>
              <a:avLst/>
              <a:gdLst/>
              <a:ahLst/>
              <a:cxnLst/>
              <a:rect l="l" t="t" r="r" b="b"/>
              <a:pathLst>
                <a:path w="21819281" h="2737228">
                  <a:moveTo>
                    <a:pt x="0" y="0"/>
                  </a:moveTo>
                  <a:lnTo>
                    <a:pt x="21819281" y="0"/>
                  </a:lnTo>
                  <a:lnTo>
                    <a:pt x="21819281" y="2737228"/>
                  </a:lnTo>
                  <a:lnTo>
                    <a:pt x="0" y="2737228"/>
                  </a:lnTo>
                  <a:close/>
                </a:path>
              </a:pathLst>
            </a:custGeom>
            <a:solidFill>
              <a:srgbClr val="000000">
                <a:alpha val="0"/>
              </a:srgbClr>
            </a:solidFill>
          </p:spPr>
        </p:sp>
        <p:sp>
          <p:nvSpPr>
            <p:cNvPr id="4" name="TextBox 4"/>
            <p:cNvSpPr txBox="1"/>
            <p:nvPr/>
          </p:nvSpPr>
          <p:spPr>
            <a:xfrm>
              <a:off x="0" y="-47625"/>
              <a:ext cx="21819280" cy="2784853"/>
            </a:xfrm>
            <a:prstGeom prst="rect">
              <a:avLst/>
            </a:prstGeom>
          </p:spPr>
          <p:txBody>
            <a:bodyPr lIns="0" tIns="0" rIns="0" bIns="0" rtlCol="0" anchor="ctr"/>
            <a:lstStyle/>
            <a:p>
              <a:pPr algn="ctr">
                <a:lnSpc>
                  <a:spcPts val="6480"/>
                </a:lnSpc>
              </a:pPr>
              <a:r>
                <a:rPr lang="en-US" sz="6000" b="1">
                  <a:solidFill>
                    <a:srgbClr val="000000"/>
                  </a:solidFill>
                  <a:latin typeface="Times New Roman Bold"/>
                  <a:ea typeface="Times New Roman Bold"/>
                  <a:cs typeface="Times New Roman Bold"/>
                  <a:sym typeface="Times New Roman Bold"/>
                </a:rPr>
                <a:t>Netflix Dat</a:t>
              </a:r>
              <a:r>
                <a:rPr lang="en-US" sz="6000" b="1">
                  <a:solidFill>
                    <a:srgbClr val="E37026"/>
                  </a:solidFill>
                  <a:latin typeface="Times New Roman Bold"/>
                  <a:ea typeface="Times New Roman Bold"/>
                  <a:cs typeface="Times New Roman Bold"/>
                  <a:sym typeface="Times New Roman Bold"/>
                </a:rPr>
                <a:t>aset Cleaning</a:t>
              </a:r>
            </a:p>
          </p:txBody>
        </p:sp>
      </p:grpSp>
      <p:sp>
        <p:nvSpPr>
          <p:cNvPr id="5" name="Freeform 5"/>
          <p:cNvSpPr/>
          <p:nvPr/>
        </p:nvSpPr>
        <p:spPr>
          <a:xfrm>
            <a:off x="6644164" y="2745068"/>
            <a:ext cx="4999672" cy="89344"/>
          </a:xfrm>
          <a:custGeom>
            <a:avLst/>
            <a:gdLst/>
            <a:ahLst/>
            <a:cxnLst/>
            <a:rect l="l" t="t" r="r" b="b"/>
            <a:pathLst>
              <a:path w="4999672" h="89344">
                <a:moveTo>
                  <a:pt x="0" y="0"/>
                </a:moveTo>
                <a:lnTo>
                  <a:pt x="4999672" y="0"/>
                </a:lnTo>
                <a:lnTo>
                  <a:pt x="4999672" y="89345"/>
                </a:lnTo>
                <a:lnTo>
                  <a:pt x="0" y="89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998044" y="9356272"/>
            <a:ext cx="1509486" cy="849086"/>
            <a:chOff x="0" y="0"/>
            <a:chExt cx="2012648" cy="1132114"/>
          </a:xfrm>
        </p:grpSpPr>
        <p:sp>
          <p:nvSpPr>
            <p:cNvPr id="7" name="Freeform 7" descr="A blue drop of water  AI-generated content may be incorrect."/>
            <p:cNvSpPr/>
            <p:nvPr/>
          </p:nvSpPr>
          <p:spPr>
            <a:xfrm>
              <a:off x="0" y="0"/>
              <a:ext cx="2012696" cy="1132078"/>
            </a:xfrm>
            <a:custGeom>
              <a:avLst/>
              <a:gdLst/>
              <a:ahLst/>
              <a:cxnLst/>
              <a:rect l="l" t="t" r="r" b="b"/>
              <a:pathLst>
                <a:path w="2012696" h="1132078">
                  <a:moveTo>
                    <a:pt x="0" y="0"/>
                  </a:moveTo>
                  <a:lnTo>
                    <a:pt x="2012696" y="0"/>
                  </a:lnTo>
                  <a:lnTo>
                    <a:pt x="2012696" y="1132078"/>
                  </a:lnTo>
                  <a:lnTo>
                    <a:pt x="0" y="1132078"/>
                  </a:lnTo>
                  <a:lnTo>
                    <a:pt x="0" y="0"/>
                  </a:lnTo>
                  <a:close/>
                </a:path>
              </a:pathLst>
            </a:custGeom>
            <a:blipFill>
              <a:blip r:embed="rId4"/>
              <a:stretch>
                <a:fillRect r="2" b="-3"/>
              </a:stretch>
            </a:blipFill>
          </p:spPr>
        </p:sp>
      </p:grpSp>
      <p:sp>
        <p:nvSpPr>
          <p:cNvPr id="8" name="Freeform 8"/>
          <p:cNvSpPr/>
          <p:nvPr/>
        </p:nvSpPr>
        <p:spPr>
          <a:xfrm>
            <a:off x="3302454" y="903466"/>
            <a:ext cx="1617588" cy="1617588"/>
          </a:xfrm>
          <a:custGeom>
            <a:avLst/>
            <a:gdLst/>
            <a:ahLst/>
            <a:cxnLst/>
            <a:rect l="l" t="t" r="r" b="b"/>
            <a:pathLst>
              <a:path w="1617588" h="1617588">
                <a:moveTo>
                  <a:pt x="0" y="0"/>
                </a:moveTo>
                <a:lnTo>
                  <a:pt x="1617588" y="0"/>
                </a:lnTo>
                <a:lnTo>
                  <a:pt x="1617588" y="1617589"/>
                </a:lnTo>
                <a:lnTo>
                  <a:pt x="0" y="1617589"/>
                </a:lnTo>
                <a:lnTo>
                  <a:pt x="0" y="0"/>
                </a:lnTo>
                <a:close/>
              </a:path>
            </a:pathLst>
          </a:custGeom>
          <a:blipFill>
            <a:blip r:embed="rId5"/>
            <a:stretch>
              <a:fillRect/>
            </a:stretch>
          </a:blipFill>
        </p:spPr>
      </p:sp>
      <p:sp>
        <p:nvSpPr>
          <p:cNvPr id="9" name="Freeform 9"/>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318113" y="-1117685"/>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8">
              <a:alphaModFix amt="24000"/>
              <a:extLst>
                <a:ext uri="{96DAC541-7B7A-43D3-8B79-37D633B846F1}">
                  <asvg:svgBlip xmlns:asvg="http://schemas.microsoft.com/office/drawing/2016/SVG/main" r:embed="rId9"/>
                </a:ext>
              </a:extLst>
            </a:blip>
            <a:stretch>
              <a:fillRect/>
            </a:stretch>
          </a:blipFill>
        </p:spPr>
      </p:sp>
      <p:sp>
        <p:nvSpPr>
          <p:cNvPr id="11" name="Freeform 11"/>
          <p:cNvSpPr/>
          <p:nvPr/>
        </p:nvSpPr>
        <p:spPr>
          <a:xfrm>
            <a:off x="506333" y="4857750"/>
            <a:ext cx="8332868" cy="4851703"/>
          </a:xfrm>
          <a:custGeom>
            <a:avLst/>
            <a:gdLst/>
            <a:ahLst/>
            <a:cxnLst/>
            <a:rect l="l" t="t" r="r" b="b"/>
            <a:pathLst>
              <a:path w="8332868" h="4851703">
                <a:moveTo>
                  <a:pt x="0" y="0"/>
                </a:moveTo>
                <a:lnTo>
                  <a:pt x="8332867" y="0"/>
                </a:lnTo>
                <a:lnTo>
                  <a:pt x="8332867" y="4851703"/>
                </a:lnTo>
                <a:lnTo>
                  <a:pt x="0" y="4851703"/>
                </a:lnTo>
                <a:lnTo>
                  <a:pt x="0" y="0"/>
                </a:lnTo>
                <a:close/>
              </a:path>
            </a:pathLst>
          </a:custGeom>
          <a:blipFill>
            <a:blip r:embed="rId10"/>
            <a:stretch>
              <a:fillRect/>
            </a:stretch>
          </a:blipFill>
        </p:spPr>
      </p:sp>
      <p:sp>
        <p:nvSpPr>
          <p:cNvPr id="12" name="Freeform 12"/>
          <p:cNvSpPr/>
          <p:nvPr/>
        </p:nvSpPr>
        <p:spPr>
          <a:xfrm>
            <a:off x="9273135" y="4857750"/>
            <a:ext cx="8238740" cy="4851703"/>
          </a:xfrm>
          <a:custGeom>
            <a:avLst/>
            <a:gdLst/>
            <a:ahLst/>
            <a:cxnLst/>
            <a:rect l="l" t="t" r="r" b="b"/>
            <a:pathLst>
              <a:path w="8238740" h="4851703">
                <a:moveTo>
                  <a:pt x="0" y="0"/>
                </a:moveTo>
                <a:lnTo>
                  <a:pt x="8238740" y="0"/>
                </a:lnTo>
                <a:lnTo>
                  <a:pt x="8238740" y="4851703"/>
                </a:lnTo>
                <a:lnTo>
                  <a:pt x="0" y="4851703"/>
                </a:lnTo>
                <a:lnTo>
                  <a:pt x="0" y="0"/>
                </a:lnTo>
                <a:close/>
              </a:path>
            </a:pathLst>
          </a:custGeom>
          <a:blipFill>
            <a:blip r:embed="rId11"/>
            <a:stretch>
              <a:fillRect/>
            </a:stretch>
          </a:blipFill>
        </p:spPr>
      </p:sp>
      <p:sp>
        <p:nvSpPr>
          <p:cNvPr id="13" name="TextBox 13"/>
          <p:cNvSpPr txBox="1"/>
          <p:nvPr/>
        </p:nvSpPr>
        <p:spPr>
          <a:xfrm>
            <a:off x="1028700" y="3021330"/>
            <a:ext cx="16294081" cy="1303020"/>
          </a:xfrm>
          <a:prstGeom prst="rect">
            <a:avLst/>
          </a:prstGeom>
        </p:spPr>
        <p:txBody>
          <a:bodyPr lIns="0" tIns="0" rIns="0" bIns="0" rtlCol="0" anchor="t">
            <a:spAutoFit/>
          </a:bodyPr>
          <a:lstStyle/>
          <a:p>
            <a:pPr algn="ctr">
              <a:lnSpc>
                <a:spcPts val="3240"/>
              </a:lnSpc>
              <a:spcBef>
                <a:spcPct val="0"/>
              </a:spcBef>
            </a:pPr>
            <a:r>
              <a:rPr lang="en-US" sz="3000" b="1">
                <a:solidFill>
                  <a:srgbClr val="000000"/>
                </a:solidFill>
                <a:latin typeface="Times New Roman Bold"/>
                <a:ea typeface="Times New Roman Bold"/>
                <a:cs typeface="Times New Roman Bold"/>
                <a:sym typeface="Times New Roman Bold"/>
              </a:rPr>
              <a:t> 1. Complex Text Fields Causing Parsing Errors</a:t>
            </a:r>
          </a:p>
          <a:p>
            <a:pPr algn="ctr">
              <a:lnSpc>
                <a:spcPts val="3240"/>
              </a:lnSpc>
              <a:spcBef>
                <a:spcPct val="0"/>
              </a:spcBef>
            </a:pPr>
            <a:r>
              <a:rPr lang="en-US" sz="3000" b="1">
                <a:solidFill>
                  <a:srgbClr val="000000"/>
                </a:solidFill>
                <a:latin typeface="Times New Roman Bold"/>
                <a:ea typeface="Times New Roman Bold"/>
                <a:cs typeface="Times New Roman Bold"/>
                <a:sym typeface="Times New Roman Bold"/>
              </a:rPr>
              <a:t>The raw text contained special characters like newlines and unescaped quotes that broke the CSV structure, requiring a custom cleaning and wrapping process before loading into Spark.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8322" y="685800"/>
            <a:ext cx="16364460" cy="2052921"/>
            <a:chOff x="0" y="0"/>
            <a:chExt cx="21819280" cy="2737228"/>
          </a:xfrm>
        </p:grpSpPr>
        <p:sp>
          <p:nvSpPr>
            <p:cNvPr id="3" name="Freeform 3"/>
            <p:cNvSpPr/>
            <p:nvPr/>
          </p:nvSpPr>
          <p:spPr>
            <a:xfrm>
              <a:off x="0" y="0"/>
              <a:ext cx="21819281" cy="2737228"/>
            </a:xfrm>
            <a:custGeom>
              <a:avLst/>
              <a:gdLst/>
              <a:ahLst/>
              <a:cxnLst/>
              <a:rect l="l" t="t" r="r" b="b"/>
              <a:pathLst>
                <a:path w="21819281" h="2737228">
                  <a:moveTo>
                    <a:pt x="0" y="0"/>
                  </a:moveTo>
                  <a:lnTo>
                    <a:pt x="21819281" y="0"/>
                  </a:lnTo>
                  <a:lnTo>
                    <a:pt x="21819281" y="2737228"/>
                  </a:lnTo>
                  <a:lnTo>
                    <a:pt x="0" y="2737228"/>
                  </a:lnTo>
                  <a:close/>
                </a:path>
              </a:pathLst>
            </a:custGeom>
            <a:solidFill>
              <a:srgbClr val="000000">
                <a:alpha val="0"/>
              </a:srgbClr>
            </a:solidFill>
          </p:spPr>
        </p:sp>
        <p:sp>
          <p:nvSpPr>
            <p:cNvPr id="4" name="TextBox 4"/>
            <p:cNvSpPr txBox="1"/>
            <p:nvPr/>
          </p:nvSpPr>
          <p:spPr>
            <a:xfrm>
              <a:off x="0" y="-47625"/>
              <a:ext cx="21819280" cy="2784853"/>
            </a:xfrm>
            <a:prstGeom prst="rect">
              <a:avLst/>
            </a:prstGeom>
          </p:spPr>
          <p:txBody>
            <a:bodyPr lIns="0" tIns="0" rIns="0" bIns="0" rtlCol="0" anchor="ctr"/>
            <a:lstStyle/>
            <a:p>
              <a:pPr algn="ctr">
                <a:lnSpc>
                  <a:spcPts val="6480"/>
                </a:lnSpc>
              </a:pPr>
              <a:r>
                <a:rPr lang="en-US" sz="6000" b="1">
                  <a:solidFill>
                    <a:srgbClr val="000000"/>
                  </a:solidFill>
                  <a:latin typeface="Times New Roman Bold"/>
                  <a:ea typeface="Times New Roman Bold"/>
                  <a:cs typeface="Times New Roman Bold"/>
                  <a:sym typeface="Times New Roman Bold"/>
                </a:rPr>
                <a:t>Netflix Dat</a:t>
              </a:r>
              <a:r>
                <a:rPr lang="en-US" sz="6000" b="1">
                  <a:solidFill>
                    <a:srgbClr val="E37026"/>
                  </a:solidFill>
                  <a:latin typeface="Times New Roman Bold"/>
                  <a:ea typeface="Times New Roman Bold"/>
                  <a:cs typeface="Times New Roman Bold"/>
                  <a:sym typeface="Times New Roman Bold"/>
                </a:rPr>
                <a:t>aset Cleaning</a:t>
              </a:r>
            </a:p>
          </p:txBody>
        </p:sp>
      </p:grpSp>
      <p:sp>
        <p:nvSpPr>
          <p:cNvPr id="5" name="Freeform 5"/>
          <p:cNvSpPr/>
          <p:nvPr/>
        </p:nvSpPr>
        <p:spPr>
          <a:xfrm>
            <a:off x="6644164" y="2745068"/>
            <a:ext cx="4999672" cy="89344"/>
          </a:xfrm>
          <a:custGeom>
            <a:avLst/>
            <a:gdLst/>
            <a:ahLst/>
            <a:cxnLst/>
            <a:rect l="l" t="t" r="r" b="b"/>
            <a:pathLst>
              <a:path w="4999672" h="89344">
                <a:moveTo>
                  <a:pt x="0" y="0"/>
                </a:moveTo>
                <a:lnTo>
                  <a:pt x="4999672" y="0"/>
                </a:lnTo>
                <a:lnTo>
                  <a:pt x="4999672" y="89345"/>
                </a:lnTo>
                <a:lnTo>
                  <a:pt x="0" y="89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998044" y="9356272"/>
            <a:ext cx="1509486" cy="849086"/>
            <a:chOff x="0" y="0"/>
            <a:chExt cx="2012648" cy="1132114"/>
          </a:xfrm>
        </p:grpSpPr>
        <p:sp>
          <p:nvSpPr>
            <p:cNvPr id="7" name="Freeform 7" descr="A blue drop of water  AI-generated content may be incorrect."/>
            <p:cNvSpPr/>
            <p:nvPr/>
          </p:nvSpPr>
          <p:spPr>
            <a:xfrm>
              <a:off x="0" y="0"/>
              <a:ext cx="2012696" cy="1132078"/>
            </a:xfrm>
            <a:custGeom>
              <a:avLst/>
              <a:gdLst/>
              <a:ahLst/>
              <a:cxnLst/>
              <a:rect l="l" t="t" r="r" b="b"/>
              <a:pathLst>
                <a:path w="2012696" h="1132078">
                  <a:moveTo>
                    <a:pt x="0" y="0"/>
                  </a:moveTo>
                  <a:lnTo>
                    <a:pt x="2012696" y="0"/>
                  </a:lnTo>
                  <a:lnTo>
                    <a:pt x="2012696" y="1132078"/>
                  </a:lnTo>
                  <a:lnTo>
                    <a:pt x="0" y="1132078"/>
                  </a:lnTo>
                  <a:lnTo>
                    <a:pt x="0" y="0"/>
                  </a:lnTo>
                  <a:close/>
                </a:path>
              </a:pathLst>
            </a:custGeom>
            <a:blipFill>
              <a:blip r:embed="rId4"/>
              <a:stretch>
                <a:fillRect r="2" b="-3"/>
              </a:stretch>
            </a:blipFill>
          </p:spPr>
        </p:sp>
      </p:grpSp>
      <p:sp>
        <p:nvSpPr>
          <p:cNvPr id="8" name="Freeform 8"/>
          <p:cNvSpPr/>
          <p:nvPr/>
        </p:nvSpPr>
        <p:spPr>
          <a:xfrm>
            <a:off x="3302454" y="903466"/>
            <a:ext cx="1617588" cy="1617588"/>
          </a:xfrm>
          <a:custGeom>
            <a:avLst/>
            <a:gdLst/>
            <a:ahLst/>
            <a:cxnLst/>
            <a:rect l="l" t="t" r="r" b="b"/>
            <a:pathLst>
              <a:path w="1617588" h="1617588">
                <a:moveTo>
                  <a:pt x="0" y="0"/>
                </a:moveTo>
                <a:lnTo>
                  <a:pt x="1617588" y="0"/>
                </a:lnTo>
                <a:lnTo>
                  <a:pt x="1617588" y="1617589"/>
                </a:lnTo>
                <a:lnTo>
                  <a:pt x="0" y="1617589"/>
                </a:lnTo>
                <a:lnTo>
                  <a:pt x="0" y="0"/>
                </a:lnTo>
                <a:close/>
              </a:path>
            </a:pathLst>
          </a:custGeom>
          <a:blipFill>
            <a:blip r:embed="rId5"/>
            <a:stretch>
              <a:fillRect/>
            </a:stretch>
          </a:blipFill>
        </p:spPr>
      </p:sp>
      <p:sp>
        <p:nvSpPr>
          <p:cNvPr id="9" name="Freeform 9"/>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318113" y="-1117685"/>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8">
              <a:alphaModFix amt="24000"/>
              <a:extLst>
                <a:ext uri="{96DAC541-7B7A-43D3-8B79-37D633B846F1}">
                  <asvg:svgBlip xmlns:asvg="http://schemas.microsoft.com/office/drawing/2016/SVG/main" r:embed="rId9"/>
                </a:ext>
              </a:extLst>
            </a:blip>
            <a:stretch>
              <a:fillRect/>
            </a:stretch>
          </a:blipFill>
        </p:spPr>
      </p:sp>
      <p:sp>
        <p:nvSpPr>
          <p:cNvPr id="11" name="Freeform 11"/>
          <p:cNvSpPr/>
          <p:nvPr/>
        </p:nvSpPr>
        <p:spPr>
          <a:xfrm>
            <a:off x="1028700" y="4468575"/>
            <a:ext cx="10677662" cy="1349850"/>
          </a:xfrm>
          <a:custGeom>
            <a:avLst/>
            <a:gdLst/>
            <a:ahLst/>
            <a:cxnLst/>
            <a:rect l="l" t="t" r="r" b="b"/>
            <a:pathLst>
              <a:path w="10677662" h="1349850">
                <a:moveTo>
                  <a:pt x="0" y="0"/>
                </a:moveTo>
                <a:lnTo>
                  <a:pt x="10677662" y="0"/>
                </a:lnTo>
                <a:lnTo>
                  <a:pt x="10677662" y="1349850"/>
                </a:lnTo>
                <a:lnTo>
                  <a:pt x="0" y="1349850"/>
                </a:lnTo>
                <a:lnTo>
                  <a:pt x="0" y="0"/>
                </a:lnTo>
                <a:close/>
              </a:path>
            </a:pathLst>
          </a:custGeom>
          <a:blipFill>
            <a:blip r:embed="rId10"/>
            <a:stretch>
              <a:fillRect/>
            </a:stretch>
          </a:blipFill>
        </p:spPr>
      </p:sp>
      <p:sp>
        <p:nvSpPr>
          <p:cNvPr id="12" name="Freeform 12"/>
          <p:cNvSpPr/>
          <p:nvPr/>
        </p:nvSpPr>
        <p:spPr>
          <a:xfrm>
            <a:off x="1028700" y="7781519"/>
            <a:ext cx="10403661" cy="1374429"/>
          </a:xfrm>
          <a:custGeom>
            <a:avLst/>
            <a:gdLst/>
            <a:ahLst/>
            <a:cxnLst/>
            <a:rect l="l" t="t" r="r" b="b"/>
            <a:pathLst>
              <a:path w="10403661" h="1374429">
                <a:moveTo>
                  <a:pt x="0" y="0"/>
                </a:moveTo>
                <a:lnTo>
                  <a:pt x="10403661" y="0"/>
                </a:lnTo>
                <a:lnTo>
                  <a:pt x="10403661" y="1374429"/>
                </a:lnTo>
                <a:lnTo>
                  <a:pt x="0" y="1374429"/>
                </a:lnTo>
                <a:lnTo>
                  <a:pt x="0" y="0"/>
                </a:lnTo>
                <a:close/>
              </a:path>
            </a:pathLst>
          </a:custGeom>
          <a:blipFill>
            <a:blip r:embed="rId11"/>
            <a:stretch>
              <a:fillRect/>
            </a:stretch>
          </a:blipFill>
        </p:spPr>
      </p:sp>
      <p:sp>
        <p:nvSpPr>
          <p:cNvPr id="13" name="TextBox 13"/>
          <p:cNvSpPr txBox="1"/>
          <p:nvPr/>
        </p:nvSpPr>
        <p:spPr>
          <a:xfrm>
            <a:off x="1028700" y="3021330"/>
            <a:ext cx="15969344" cy="1712595"/>
          </a:xfrm>
          <a:prstGeom prst="rect">
            <a:avLst/>
          </a:prstGeom>
        </p:spPr>
        <p:txBody>
          <a:bodyPr lIns="0" tIns="0" rIns="0" bIns="0" rtlCol="0" anchor="t">
            <a:spAutoFit/>
          </a:bodyPr>
          <a:lstStyle/>
          <a:p>
            <a:pPr algn="l">
              <a:lnSpc>
                <a:spcPts val="3240"/>
              </a:lnSpc>
              <a:spcBef>
                <a:spcPct val="0"/>
              </a:spcBef>
            </a:pPr>
            <a:r>
              <a:rPr lang="en-US" sz="3000" b="1">
                <a:solidFill>
                  <a:srgbClr val="000000"/>
                </a:solidFill>
                <a:latin typeface="Times New Roman Bold"/>
                <a:ea typeface="Times New Roman Bold"/>
                <a:cs typeface="Times New Roman Bold"/>
                <a:sym typeface="Times New Roman Bold"/>
              </a:rPr>
              <a:t>2. Missing Categorical Data</a:t>
            </a:r>
          </a:p>
          <a:p>
            <a:pPr algn="l">
              <a:lnSpc>
                <a:spcPts val="3240"/>
              </a:lnSpc>
              <a:spcBef>
                <a:spcPct val="0"/>
              </a:spcBef>
            </a:pPr>
            <a:r>
              <a:rPr lang="en-US" sz="3000" b="1">
                <a:solidFill>
                  <a:srgbClr val="000000"/>
                </a:solidFill>
                <a:latin typeface="Times New Roman Bold"/>
                <a:ea typeface="Times New Roman Bold"/>
                <a:cs typeface="Times New Roman Bold"/>
                <a:sym typeface="Times New Roman Bold"/>
              </a:rPr>
              <a:t>Columns like director, cast, and country had NULL values that were filled with the string "Unknown" to standardize the data for consistent filtering and grouping.</a:t>
            </a:r>
          </a:p>
          <a:p>
            <a:pPr algn="l">
              <a:lnSpc>
                <a:spcPts val="3240"/>
              </a:lnSpc>
              <a:spcBef>
                <a:spcPct val="0"/>
              </a:spcBef>
            </a:pPr>
            <a:endParaRPr lang="en-US" sz="3000" b="1">
              <a:solidFill>
                <a:srgbClr val="000000"/>
              </a:solidFill>
              <a:latin typeface="Times New Roman Bold"/>
              <a:ea typeface="Times New Roman Bold"/>
              <a:cs typeface="Times New Roman Bold"/>
              <a:sym typeface="Times New Roman Bold"/>
            </a:endParaRPr>
          </a:p>
        </p:txBody>
      </p:sp>
      <p:sp>
        <p:nvSpPr>
          <p:cNvPr id="14" name="TextBox 14"/>
          <p:cNvSpPr txBox="1"/>
          <p:nvPr/>
        </p:nvSpPr>
        <p:spPr>
          <a:xfrm>
            <a:off x="1028700" y="6259424"/>
            <a:ext cx="14416707" cy="1303020"/>
          </a:xfrm>
          <a:prstGeom prst="rect">
            <a:avLst/>
          </a:prstGeom>
        </p:spPr>
        <p:txBody>
          <a:bodyPr lIns="0" tIns="0" rIns="0" bIns="0" rtlCol="0" anchor="t">
            <a:spAutoFit/>
          </a:bodyPr>
          <a:lstStyle/>
          <a:p>
            <a:pPr algn="l">
              <a:lnSpc>
                <a:spcPts val="3240"/>
              </a:lnSpc>
              <a:spcBef>
                <a:spcPct val="0"/>
              </a:spcBef>
            </a:pPr>
            <a:r>
              <a:rPr lang="en-US" sz="3000" b="1">
                <a:solidFill>
                  <a:srgbClr val="000000"/>
                </a:solidFill>
                <a:latin typeface="Times New Roman Bold"/>
                <a:ea typeface="Times New Roman Bold"/>
                <a:cs typeface="Times New Roman Bold"/>
                <a:sym typeface="Times New Roman Bold"/>
              </a:rPr>
              <a:t>3. Missing Critical Data</a:t>
            </a:r>
          </a:p>
          <a:p>
            <a:pPr algn="l">
              <a:lnSpc>
                <a:spcPts val="3240"/>
              </a:lnSpc>
              <a:spcBef>
                <a:spcPct val="0"/>
              </a:spcBef>
            </a:pPr>
            <a:r>
              <a:rPr lang="en-US" sz="3000" b="1">
                <a:solidFill>
                  <a:srgbClr val="000000"/>
                </a:solidFill>
                <a:latin typeface="Times New Roman Bold"/>
                <a:ea typeface="Times New Roman Bold"/>
                <a:cs typeface="Times New Roman Bold"/>
                <a:sym typeface="Times New Roman Bold"/>
              </a:rPr>
              <a:t>Rows with missing date_added or rating information were dropped entirely to ensure the quality and integrity of the analytical dataset.</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8322" y="685800"/>
            <a:ext cx="16364460" cy="2052921"/>
            <a:chOff x="0" y="0"/>
            <a:chExt cx="21819280" cy="2737228"/>
          </a:xfrm>
        </p:grpSpPr>
        <p:sp>
          <p:nvSpPr>
            <p:cNvPr id="3" name="Freeform 3"/>
            <p:cNvSpPr/>
            <p:nvPr/>
          </p:nvSpPr>
          <p:spPr>
            <a:xfrm>
              <a:off x="0" y="0"/>
              <a:ext cx="21819281" cy="2737228"/>
            </a:xfrm>
            <a:custGeom>
              <a:avLst/>
              <a:gdLst/>
              <a:ahLst/>
              <a:cxnLst/>
              <a:rect l="l" t="t" r="r" b="b"/>
              <a:pathLst>
                <a:path w="21819281" h="2737228">
                  <a:moveTo>
                    <a:pt x="0" y="0"/>
                  </a:moveTo>
                  <a:lnTo>
                    <a:pt x="21819281" y="0"/>
                  </a:lnTo>
                  <a:lnTo>
                    <a:pt x="21819281" y="2737228"/>
                  </a:lnTo>
                  <a:lnTo>
                    <a:pt x="0" y="2737228"/>
                  </a:lnTo>
                  <a:close/>
                </a:path>
              </a:pathLst>
            </a:custGeom>
            <a:solidFill>
              <a:srgbClr val="000000">
                <a:alpha val="0"/>
              </a:srgbClr>
            </a:solidFill>
          </p:spPr>
        </p:sp>
        <p:sp>
          <p:nvSpPr>
            <p:cNvPr id="4" name="TextBox 4"/>
            <p:cNvSpPr txBox="1"/>
            <p:nvPr/>
          </p:nvSpPr>
          <p:spPr>
            <a:xfrm>
              <a:off x="0" y="-47625"/>
              <a:ext cx="21819280" cy="2784853"/>
            </a:xfrm>
            <a:prstGeom prst="rect">
              <a:avLst/>
            </a:prstGeom>
          </p:spPr>
          <p:txBody>
            <a:bodyPr lIns="0" tIns="0" rIns="0" bIns="0" rtlCol="0" anchor="ctr"/>
            <a:lstStyle/>
            <a:p>
              <a:pPr algn="ctr">
                <a:lnSpc>
                  <a:spcPts val="6480"/>
                </a:lnSpc>
              </a:pPr>
              <a:r>
                <a:rPr lang="en-US" sz="6000" b="1">
                  <a:solidFill>
                    <a:srgbClr val="000000"/>
                  </a:solidFill>
                  <a:latin typeface="Times New Roman Bold"/>
                  <a:ea typeface="Times New Roman Bold"/>
                  <a:cs typeface="Times New Roman Bold"/>
                  <a:sym typeface="Times New Roman Bold"/>
                </a:rPr>
                <a:t>Netflix Dat</a:t>
              </a:r>
              <a:r>
                <a:rPr lang="en-US" sz="6000" b="1">
                  <a:solidFill>
                    <a:srgbClr val="E37026"/>
                  </a:solidFill>
                  <a:latin typeface="Times New Roman Bold"/>
                  <a:ea typeface="Times New Roman Bold"/>
                  <a:cs typeface="Times New Roman Bold"/>
                  <a:sym typeface="Times New Roman Bold"/>
                </a:rPr>
                <a:t>aset Cleaning</a:t>
              </a:r>
            </a:p>
          </p:txBody>
        </p:sp>
      </p:grpSp>
      <p:sp>
        <p:nvSpPr>
          <p:cNvPr id="5" name="Freeform 5"/>
          <p:cNvSpPr/>
          <p:nvPr/>
        </p:nvSpPr>
        <p:spPr>
          <a:xfrm>
            <a:off x="6644164" y="2745068"/>
            <a:ext cx="4999672" cy="89344"/>
          </a:xfrm>
          <a:custGeom>
            <a:avLst/>
            <a:gdLst/>
            <a:ahLst/>
            <a:cxnLst/>
            <a:rect l="l" t="t" r="r" b="b"/>
            <a:pathLst>
              <a:path w="4999672" h="89344">
                <a:moveTo>
                  <a:pt x="0" y="0"/>
                </a:moveTo>
                <a:lnTo>
                  <a:pt x="4999672" y="0"/>
                </a:lnTo>
                <a:lnTo>
                  <a:pt x="4999672" y="89345"/>
                </a:lnTo>
                <a:lnTo>
                  <a:pt x="0" y="89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998044" y="9356272"/>
            <a:ext cx="1509486" cy="849086"/>
            <a:chOff x="0" y="0"/>
            <a:chExt cx="2012648" cy="1132114"/>
          </a:xfrm>
        </p:grpSpPr>
        <p:sp>
          <p:nvSpPr>
            <p:cNvPr id="7" name="Freeform 7" descr="A blue drop of water  AI-generated content may be incorrect."/>
            <p:cNvSpPr/>
            <p:nvPr/>
          </p:nvSpPr>
          <p:spPr>
            <a:xfrm>
              <a:off x="0" y="0"/>
              <a:ext cx="2012696" cy="1132078"/>
            </a:xfrm>
            <a:custGeom>
              <a:avLst/>
              <a:gdLst/>
              <a:ahLst/>
              <a:cxnLst/>
              <a:rect l="l" t="t" r="r" b="b"/>
              <a:pathLst>
                <a:path w="2012696" h="1132078">
                  <a:moveTo>
                    <a:pt x="0" y="0"/>
                  </a:moveTo>
                  <a:lnTo>
                    <a:pt x="2012696" y="0"/>
                  </a:lnTo>
                  <a:lnTo>
                    <a:pt x="2012696" y="1132078"/>
                  </a:lnTo>
                  <a:lnTo>
                    <a:pt x="0" y="1132078"/>
                  </a:lnTo>
                  <a:lnTo>
                    <a:pt x="0" y="0"/>
                  </a:lnTo>
                  <a:close/>
                </a:path>
              </a:pathLst>
            </a:custGeom>
            <a:blipFill>
              <a:blip r:embed="rId4"/>
              <a:stretch>
                <a:fillRect r="2" b="-3"/>
              </a:stretch>
            </a:blipFill>
          </p:spPr>
        </p:sp>
      </p:grpSp>
      <p:sp>
        <p:nvSpPr>
          <p:cNvPr id="8" name="Freeform 8"/>
          <p:cNvSpPr/>
          <p:nvPr/>
        </p:nvSpPr>
        <p:spPr>
          <a:xfrm>
            <a:off x="3302454" y="903466"/>
            <a:ext cx="1617588" cy="1617588"/>
          </a:xfrm>
          <a:custGeom>
            <a:avLst/>
            <a:gdLst/>
            <a:ahLst/>
            <a:cxnLst/>
            <a:rect l="l" t="t" r="r" b="b"/>
            <a:pathLst>
              <a:path w="1617588" h="1617588">
                <a:moveTo>
                  <a:pt x="0" y="0"/>
                </a:moveTo>
                <a:lnTo>
                  <a:pt x="1617588" y="0"/>
                </a:lnTo>
                <a:lnTo>
                  <a:pt x="1617588" y="1617589"/>
                </a:lnTo>
                <a:lnTo>
                  <a:pt x="0" y="1617589"/>
                </a:lnTo>
                <a:lnTo>
                  <a:pt x="0" y="0"/>
                </a:lnTo>
                <a:close/>
              </a:path>
            </a:pathLst>
          </a:custGeom>
          <a:blipFill>
            <a:blip r:embed="rId5"/>
            <a:stretch>
              <a:fillRect/>
            </a:stretch>
          </a:blipFill>
        </p:spPr>
      </p:sp>
      <p:sp>
        <p:nvSpPr>
          <p:cNvPr id="9" name="Freeform 9"/>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318113" y="-1117685"/>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8">
              <a:alphaModFix amt="24000"/>
              <a:extLst>
                <a:ext uri="{96DAC541-7B7A-43D3-8B79-37D633B846F1}">
                  <asvg:svgBlip xmlns:asvg="http://schemas.microsoft.com/office/drawing/2016/SVG/main" r:embed="rId9"/>
                </a:ext>
              </a:extLst>
            </a:blip>
            <a:stretch>
              <a:fillRect/>
            </a:stretch>
          </a:blipFill>
        </p:spPr>
      </p:sp>
      <p:sp>
        <p:nvSpPr>
          <p:cNvPr id="11" name="Freeform 11"/>
          <p:cNvSpPr/>
          <p:nvPr/>
        </p:nvSpPr>
        <p:spPr>
          <a:xfrm>
            <a:off x="958321" y="4648310"/>
            <a:ext cx="7278732" cy="1308296"/>
          </a:xfrm>
          <a:custGeom>
            <a:avLst/>
            <a:gdLst/>
            <a:ahLst/>
            <a:cxnLst/>
            <a:rect l="l" t="t" r="r" b="b"/>
            <a:pathLst>
              <a:path w="7278732" h="1308296">
                <a:moveTo>
                  <a:pt x="0" y="0"/>
                </a:moveTo>
                <a:lnTo>
                  <a:pt x="7278732" y="0"/>
                </a:lnTo>
                <a:lnTo>
                  <a:pt x="7278732" y="1308297"/>
                </a:lnTo>
                <a:lnTo>
                  <a:pt x="0" y="1308297"/>
                </a:lnTo>
                <a:lnTo>
                  <a:pt x="0" y="0"/>
                </a:lnTo>
                <a:close/>
              </a:path>
            </a:pathLst>
          </a:custGeom>
          <a:blipFill>
            <a:blip r:embed="rId10"/>
            <a:stretch>
              <a:fillRect t="-109" b="-109"/>
            </a:stretch>
          </a:blipFill>
        </p:spPr>
      </p:sp>
      <p:sp>
        <p:nvSpPr>
          <p:cNvPr id="12" name="Freeform 12"/>
          <p:cNvSpPr/>
          <p:nvPr/>
        </p:nvSpPr>
        <p:spPr>
          <a:xfrm>
            <a:off x="1028700" y="7830965"/>
            <a:ext cx="7208353" cy="1047519"/>
          </a:xfrm>
          <a:custGeom>
            <a:avLst/>
            <a:gdLst/>
            <a:ahLst/>
            <a:cxnLst/>
            <a:rect l="l" t="t" r="r" b="b"/>
            <a:pathLst>
              <a:path w="7208353" h="1047519">
                <a:moveTo>
                  <a:pt x="0" y="0"/>
                </a:moveTo>
                <a:lnTo>
                  <a:pt x="7208353" y="0"/>
                </a:lnTo>
                <a:lnTo>
                  <a:pt x="7208353" y="1047520"/>
                </a:lnTo>
                <a:lnTo>
                  <a:pt x="0" y="1047520"/>
                </a:lnTo>
                <a:lnTo>
                  <a:pt x="0" y="0"/>
                </a:lnTo>
                <a:close/>
              </a:path>
            </a:pathLst>
          </a:custGeom>
          <a:blipFill>
            <a:blip r:embed="rId11"/>
            <a:stretch>
              <a:fillRect/>
            </a:stretch>
          </a:blipFill>
        </p:spPr>
      </p:sp>
      <p:sp>
        <p:nvSpPr>
          <p:cNvPr id="13" name="Freeform 13"/>
          <p:cNvSpPr/>
          <p:nvPr/>
        </p:nvSpPr>
        <p:spPr>
          <a:xfrm>
            <a:off x="9729561" y="6352784"/>
            <a:ext cx="7268483" cy="1573775"/>
          </a:xfrm>
          <a:custGeom>
            <a:avLst/>
            <a:gdLst/>
            <a:ahLst/>
            <a:cxnLst/>
            <a:rect l="l" t="t" r="r" b="b"/>
            <a:pathLst>
              <a:path w="7268483" h="1573775">
                <a:moveTo>
                  <a:pt x="0" y="0"/>
                </a:moveTo>
                <a:lnTo>
                  <a:pt x="7268483" y="0"/>
                </a:lnTo>
                <a:lnTo>
                  <a:pt x="7268483" y="1573775"/>
                </a:lnTo>
                <a:lnTo>
                  <a:pt x="0" y="1573775"/>
                </a:lnTo>
                <a:lnTo>
                  <a:pt x="0" y="0"/>
                </a:lnTo>
                <a:close/>
              </a:path>
            </a:pathLst>
          </a:custGeom>
          <a:blipFill>
            <a:blip r:embed="rId12"/>
            <a:stretch>
              <a:fillRect l="-1010" r="-18262"/>
            </a:stretch>
          </a:blipFill>
        </p:spPr>
      </p:sp>
      <p:sp>
        <p:nvSpPr>
          <p:cNvPr id="14" name="TextBox 14"/>
          <p:cNvSpPr txBox="1"/>
          <p:nvPr/>
        </p:nvSpPr>
        <p:spPr>
          <a:xfrm>
            <a:off x="1028700" y="2987590"/>
            <a:ext cx="7208353" cy="1724025"/>
          </a:xfrm>
          <a:prstGeom prst="rect">
            <a:avLst/>
          </a:prstGeom>
        </p:spPr>
        <p:txBody>
          <a:bodyPr lIns="0" tIns="0" rIns="0" bIns="0" rtlCol="0" anchor="t">
            <a:spAutoFit/>
          </a:bodyPr>
          <a:lstStyle/>
          <a:p>
            <a:pPr algn="l">
              <a:lnSpc>
                <a:spcPts val="2699"/>
              </a:lnSpc>
              <a:spcBef>
                <a:spcPct val="0"/>
              </a:spcBef>
            </a:pPr>
            <a:r>
              <a:rPr lang="en-US" sz="2499" b="1">
                <a:solidFill>
                  <a:srgbClr val="000000"/>
                </a:solidFill>
                <a:latin typeface="Times New Roman Bold"/>
                <a:ea typeface="Times New Roman Bold"/>
                <a:cs typeface="Times New Roman Bold"/>
                <a:sym typeface="Times New Roman Bold"/>
              </a:rPr>
              <a:t>4. Incorrect Data Types</a:t>
            </a:r>
          </a:p>
          <a:p>
            <a:pPr algn="l">
              <a:lnSpc>
                <a:spcPts val="2699"/>
              </a:lnSpc>
              <a:spcBef>
                <a:spcPct val="0"/>
              </a:spcBef>
            </a:pPr>
            <a:r>
              <a:rPr lang="en-US" sz="2499" b="1">
                <a:solidFill>
                  <a:srgbClr val="000000"/>
                </a:solidFill>
                <a:latin typeface="Times New Roman Bold"/>
                <a:ea typeface="Times New Roman Bold"/>
                <a:cs typeface="Times New Roman Bold"/>
                <a:sym typeface="Times New Roman Bold"/>
              </a:rPr>
              <a:t>Columns like date_added and release_year were incorrectly loaded as strings and had to be converted to proper timestamp and integer types for analysis.</a:t>
            </a:r>
          </a:p>
          <a:p>
            <a:pPr algn="l">
              <a:lnSpc>
                <a:spcPts val="2699"/>
              </a:lnSpc>
              <a:spcBef>
                <a:spcPct val="0"/>
              </a:spcBef>
            </a:pPr>
            <a:endParaRPr lang="en-US" sz="2499" b="1">
              <a:solidFill>
                <a:srgbClr val="000000"/>
              </a:solidFill>
              <a:latin typeface="Times New Roman Bold"/>
              <a:ea typeface="Times New Roman Bold"/>
              <a:cs typeface="Times New Roman Bold"/>
              <a:sym typeface="Times New Roman Bold"/>
            </a:endParaRPr>
          </a:p>
        </p:txBody>
      </p:sp>
      <p:sp>
        <p:nvSpPr>
          <p:cNvPr id="15" name="TextBox 15"/>
          <p:cNvSpPr txBox="1"/>
          <p:nvPr/>
        </p:nvSpPr>
        <p:spPr>
          <a:xfrm>
            <a:off x="1028700" y="6423332"/>
            <a:ext cx="7522133" cy="1724025"/>
          </a:xfrm>
          <a:prstGeom prst="rect">
            <a:avLst/>
          </a:prstGeom>
        </p:spPr>
        <p:txBody>
          <a:bodyPr lIns="0" tIns="0" rIns="0" bIns="0" rtlCol="0" anchor="t">
            <a:spAutoFit/>
          </a:bodyPr>
          <a:lstStyle/>
          <a:p>
            <a:pPr algn="l">
              <a:lnSpc>
                <a:spcPts val="2699"/>
              </a:lnSpc>
              <a:spcBef>
                <a:spcPct val="0"/>
              </a:spcBef>
            </a:pPr>
            <a:r>
              <a:rPr lang="en-US" sz="2499" b="1">
                <a:solidFill>
                  <a:srgbClr val="000000"/>
                </a:solidFill>
                <a:latin typeface="Times New Roman Bold"/>
                <a:ea typeface="Times New Roman Bold"/>
                <a:cs typeface="Times New Roman Bold"/>
                <a:sym typeface="Times New Roman Bold"/>
              </a:rPr>
              <a:t>5. Duplicate Records</a:t>
            </a:r>
          </a:p>
          <a:p>
            <a:pPr algn="l">
              <a:lnSpc>
                <a:spcPts val="2699"/>
              </a:lnSpc>
              <a:spcBef>
                <a:spcPct val="0"/>
              </a:spcBef>
            </a:pPr>
            <a:r>
              <a:rPr lang="en-US" sz="2499" b="1">
                <a:solidFill>
                  <a:srgbClr val="000000"/>
                </a:solidFill>
                <a:latin typeface="Times New Roman Bold"/>
                <a:ea typeface="Times New Roman Bold"/>
                <a:cs typeface="Times New Roman Bold"/>
                <a:sym typeface="Times New Roman Bold"/>
              </a:rPr>
              <a:t>The dataset contained identical rows which were removed using dropDuplicates() to prevent inaccurate counts and skewed aggregations.</a:t>
            </a:r>
          </a:p>
          <a:p>
            <a:pPr algn="l">
              <a:lnSpc>
                <a:spcPts val="2699"/>
              </a:lnSpc>
              <a:spcBef>
                <a:spcPct val="0"/>
              </a:spcBef>
            </a:pPr>
            <a:endParaRPr lang="en-US" sz="2499" b="1">
              <a:solidFill>
                <a:srgbClr val="000000"/>
              </a:solidFill>
              <a:latin typeface="Times New Roman Bold"/>
              <a:ea typeface="Times New Roman Bold"/>
              <a:cs typeface="Times New Roman Bold"/>
              <a:sym typeface="Times New Roman Bold"/>
            </a:endParaRPr>
          </a:p>
        </p:txBody>
      </p:sp>
      <p:sp>
        <p:nvSpPr>
          <p:cNvPr id="16" name="TextBox 16"/>
          <p:cNvSpPr txBox="1"/>
          <p:nvPr/>
        </p:nvSpPr>
        <p:spPr>
          <a:xfrm>
            <a:off x="9729561" y="3821027"/>
            <a:ext cx="6895406" cy="1964055"/>
          </a:xfrm>
          <a:prstGeom prst="rect">
            <a:avLst/>
          </a:prstGeom>
        </p:spPr>
        <p:txBody>
          <a:bodyPr lIns="0" tIns="0" rIns="0" bIns="0" rtlCol="0" anchor="t">
            <a:spAutoFit/>
          </a:bodyPr>
          <a:lstStyle/>
          <a:p>
            <a:pPr algn="ctr">
              <a:lnSpc>
                <a:spcPts val="4319"/>
              </a:lnSpc>
              <a:spcBef>
                <a:spcPct val="0"/>
              </a:spcBef>
            </a:pPr>
            <a:r>
              <a:rPr lang="en-US" sz="3999" b="1">
                <a:solidFill>
                  <a:srgbClr val="000000"/>
                </a:solidFill>
                <a:latin typeface="Times New Roman Bold"/>
                <a:ea typeface="Times New Roman Bold"/>
                <a:cs typeface="Times New Roman Bold"/>
                <a:sym typeface="Times New Roman Bold"/>
              </a:rPr>
              <a:t>PySpark Storage Optimization</a:t>
            </a:r>
          </a:p>
          <a:p>
            <a:pPr marL="539749" lvl="1" indent="-269875" algn="l">
              <a:lnSpc>
                <a:spcPts val="2699"/>
              </a:lnSpc>
              <a:buFont typeface="Arial"/>
              <a:buChar char="•"/>
            </a:pPr>
            <a:r>
              <a:rPr lang="en-US" sz="2499" b="1">
                <a:solidFill>
                  <a:srgbClr val="000000"/>
                </a:solidFill>
                <a:latin typeface="Times New Roman Bold"/>
                <a:ea typeface="Times New Roman Bold"/>
                <a:cs typeface="Times New Roman Bold"/>
                <a:sym typeface="Times New Roman Bold"/>
              </a:rPr>
              <a:t>Partition by type, release_year for faster queries</a:t>
            </a:r>
          </a:p>
          <a:p>
            <a:pPr marL="539749" lvl="1" indent="-269875" algn="l">
              <a:lnSpc>
                <a:spcPts val="2699"/>
              </a:lnSpc>
              <a:buFont typeface="Arial"/>
              <a:buChar char="•"/>
            </a:pPr>
            <a:r>
              <a:rPr lang="en-US" sz="2499" b="1">
                <a:solidFill>
                  <a:srgbClr val="000000"/>
                </a:solidFill>
                <a:latin typeface="Times New Roman Bold"/>
                <a:ea typeface="Times New Roman Bold"/>
                <a:cs typeface="Times New Roman Bold"/>
                <a:sym typeface="Times New Roman Bold"/>
              </a:rPr>
              <a:t>Bucket by show_id (16 buckets) to reduce shuffle</a:t>
            </a:r>
          </a:p>
          <a:p>
            <a:pPr marL="539749" lvl="1" indent="-269875" algn="l">
              <a:lnSpc>
                <a:spcPts val="2699"/>
              </a:lnSpc>
              <a:buFont typeface="Arial"/>
              <a:buChar char="•"/>
            </a:pPr>
            <a:r>
              <a:rPr lang="en-US" sz="2499" b="1">
                <a:solidFill>
                  <a:srgbClr val="000000"/>
                </a:solidFill>
                <a:latin typeface="Times New Roman Bold"/>
                <a:ea typeface="Times New Roman Bold"/>
                <a:cs typeface="Times New Roman Bold"/>
                <a:sym typeface="Times New Roman Bold"/>
              </a:rPr>
              <a:t>Sort by show_id for quicker filters</a:t>
            </a:r>
          </a:p>
          <a:p>
            <a:pPr marL="539749" lvl="1" indent="-269875" algn="l">
              <a:lnSpc>
                <a:spcPts val="2699"/>
              </a:lnSpc>
              <a:buFont typeface="Arial"/>
              <a:buChar char="•"/>
            </a:pPr>
            <a:r>
              <a:rPr lang="en-US" sz="2499" b="1">
                <a:solidFill>
                  <a:srgbClr val="000000"/>
                </a:solidFill>
                <a:latin typeface="Times New Roman Bold"/>
                <a:ea typeface="Times New Roman Bold"/>
                <a:cs typeface="Times New Roman Bold"/>
                <a:sym typeface="Times New Roman Bold"/>
              </a:rPr>
              <a:t>Save as Hive table netflix_optimized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4840" y="484978"/>
            <a:ext cx="16364460" cy="2088640"/>
            <a:chOff x="0" y="0"/>
            <a:chExt cx="21819280" cy="2784853"/>
          </a:xfrm>
        </p:grpSpPr>
        <p:sp>
          <p:nvSpPr>
            <p:cNvPr id="3" name="Freeform 3"/>
            <p:cNvSpPr/>
            <p:nvPr/>
          </p:nvSpPr>
          <p:spPr>
            <a:xfrm>
              <a:off x="0" y="0"/>
              <a:ext cx="21819281" cy="2784853"/>
            </a:xfrm>
            <a:custGeom>
              <a:avLst/>
              <a:gdLst/>
              <a:ahLst/>
              <a:cxnLst/>
              <a:rect l="l" t="t" r="r" b="b"/>
              <a:pathLst>
                <a:path w="21819281" h="2784853">
                  <a:moveTo>
                    <a:pt x="0" y="0"/>
                  </a:moveTo>
                  <a:lnTo>
                    <a:pt x="21819281" y="0"/>
                  </a:lnTo>
                  <a:lnTo>
                    <a:pt x="21819281" y="2784853"/>
                  </a:lnTo>
                  <a:lnTo>
                    <a:pt x="0" y="2784853"/>
                  </a:lnTo>
                  <a:close/>
                </a:path>
              </a:pathLst>
            </a:custGeom>
            <a:solidFill>
              <a:srgbClr val="000000">
                <a:alpha val="0"/>
              </a:srgbClr>
            </a:solidFill>
          </p:spPr>
        </p:sp>
        <p:sp>
          <p:nvSpPr>
            <p:cNvPr id="4" name="TextBox 4"/>
            <p:cNvSpPr txBox="1"/>
            <p:nvPr/>
          </p:nvSpPr>
          <p:spPr>
            <a:xfrm>
              <a:off x="0" y="-47625"/>
              <a:ext cx="21819280" cy="2832478"/>
            </a:xfrm>
            <a:prstGeom prst="rect">
              <a:avLst/>
            </a:prstGeom>
          </p:spPr>
          <p:txBody>
            <a:bodyPr lIns="0" tIns="0" rIns="0" bIns="0" rtlCol="0" anchor="ctr"/>
            <a:lstStyle/>
            <a:p>
              <a:pPr algn="ctr">
                <a:lnSpc>
                  <a:spcPts val="6480"/>
                </a:lnSpc>
              </a:pPr>
              <a:r>
                <a:rPr lang="en-US" sz="6000" b="1">
                  <a:solidFill>
                    <a:srgbClr val="000000"/>
                  </a:solidFill>
                  <a:latin typeface="Times New Roman Bold"/>
                  <a:ea typeface="Times New Roman Bold"/>
                  <a:cs typeface="Times New Roman Bold"/>
                  <a:sym typeface="Times New Roman Bold"/>
                </a:rPr>
                <a:t>Disney Dat</a:t>
              </a:r>
              <a:r>
                <a:rPr lang="en-US" sz="6000" b="1">
                  <a:solidFill>
                    <a:srgbClr val="E37026"/>
                  </a:solidFill>
                  <a:latin typeface="Times New Roman Bold"/>
                  <a:ea typeface="Times New Roman Bold"/>
                  <a:cs typeface="Times New Roman Bold"/>
                  <a:sym typeface="Times New Roman Bold"/>
                </a:rPr>
                <a:t>aset Cleaning</a:t>
              </a:r>
            </a:p>
          </p:txBody>
        </p:sp>
      </p:grpSp>
      <p:sp>
        <p:nvSpPr>
          <p:cNvPr id="5" name="Freeform 5"/>
          <p:cNvSpPr/>
          <p:nvPr/>
        </p:nvSpPr>
        <p:spPr>
          <a:xfrm>
            <a:off x="6644164" y="2528946"/>
            <a:ext cx="4999672" cy="89344"/>
          </a:xfrm>
          <a:custGeom>
            <a:avLst/>
            <a:gdLst/>
            <a:ahLst/>
            <a:cxnLst/>
            <a:rect l="l" t="t" r="r" b="b"/>
            <a:pathLst>
              <a:path w="4999672" h="89344">
                <a:moveTo>
                  <a:pt x="0" y="0"/>
                </a:moveTo>
                <a:lnTo>
                  <a:pt x="4999672" y="0"/>
                </a:lnTo>
                <a:lnTo>
                  <a:pt x="4999672" y="89344"/>
                </a:lnTo>
                <a:lnTo>
                  <a:pt x="0" y="89344"/>
                </a:lnTo>
                <a:lnTo>
                  <a:pt x="0" y="0"/>
                </a:lnTo>
                <a:close/>
              </a:path>
            </a:pathLst>
          </a:custGeom>
          <a:blipFill>
            <a:blip r:embed="rId2">
              <a:extLst>
                <a:ext uri="{96DAC541-7B7A-43D3-8B79-37D633B846F1}">
                  <asvg:svgBlip xmlns:asvg="http://schemas.microsoft.com/office/drawing/2016/SVG/main" r:embed="rId3"/>
                </a:ext>
              </a:extLst>
            </a:blip>
            <a:stretch>
              <a:fillRect t="-3295" b="-3295"/>
            </a:stretch>
          </a:blipFill>
        </p:spPr>
      </p:sp>
      <p:grpSp>
        <p:nvGrpSpPr>
          <p:cNvPr id="6" name="Group 6"/>
          <p:cNvGrpSpPr/>
          <p:nvPr/>
        </p:nvGrpSpPr>
        <p:grpSpPr>
          <a:xfrm>
            <a:off x="16998044" y="9356272"/>
            <a:ext cx="1509522" cy="849059"/>
            <a:chOff x="0" y="0"/>
            <a:chExt cx="2012696" cy="1132079"/>
          </a:xfrm>
        </p:grpSpPr>
        <p:sp>
          <p:nvSpPr>
            <p:cNvPr id="7" name="Freeform 7" descr="A blue drop of water  AI-generated content may be incorrect."/>
            <p:cNvSpPr/>
            <p:nvPr/>
          </p:nvSpPr>
          <p:spPr>
            <a:xfrm>
              <a:off x="0" y="0"/>
              <a:ext cx="2012696" cy="1132078"/>
            </a:xfrm>
            <a:custGeom>
              <a:avLst/>
              <a:gdLst/>
              <a:ahLst/>
              <a:cxnLst/>
              <a:rect l="l" t="t" r="r" b="b"/>
              <a:pathLst>
                <a:path w="2012696" h="1132078">
                  <a:moveTo>
                    <a:pt x="0" y="0"/>
                  </a:moveTo>
                  <a:lnTo>
                    <a:pt x="2012696" y="0"/>
                  </a:lnTo>
                  <a:lnTo>
                    <a:pt x="2012696" y="1132078"/>
                  </a:lnTo>
                  <a:lnTo>
                    <a:pt x="0" y="1132078"/>
                  </a:lnTo>
                  <a:lnTo>
                    <a:pt x="0" y="0"/>
                  </a:lnTo>
                  <a:close/>
                </a:path>
              </a:pathLst>
            </a:custGeom>
            <a:blipFill>
              <a:blip r:embed="rId4"/>
              <a:stretch>
                <a:fillRect t="-2" b="-2"/>
              </a:stretch>
            </a:blipFill>
          </p:spPr>
        </p:sp>
      </p:grpSp>
      <p:grpSp>
        <p:nvGrpSpPr>
          <p:cNvPr id="8" name="Group 8"/>
          <p:cNvGrpSpPr/>
          <p:nvPr/>
        </p:nvGrpSpPr>
        <p:grpSpPr>
          <a:xfrm>
            <a:off x="3016995" y="939715"/>
            <a:ext cx="1930114" cy="1047613"/>
            <a:chOff x="0" y="0"/>
            <a:chExt cx="2573485" cy="1396817"/>
          </a:xfrm>
        </p:grpSpPr>
        <p:sp>
          <p:nvSpPr>
            <p:cNvPr id="9" name="Freeform 9"/>
            <p:cNvSpPr/>
            <p:nvPr/>
          </p:nvSpPr>
          <p:spPr>
            <a:xfrm>
              <a:off x="0" y="0"/>
              <a:ext cx="2573528" cy="1396873"/>
            </a:xfrm>
            <a:custGeom>
              <a:avLst/>
              <a:gdLst/>
              <a:ahLst/>
              <a:cxnLst/>
              <a:rect l="l" t="t" r="r" b="b"/>
              <a:pathLst>
                <a:path w="2573528" h="1396873">
                  <a:moveTo>
                    <a:pt x="0" y="0"/>
                  </a:moveTo>
                  <a:lnTo>
                    <a:pt x="2573528" y="0"/>
                  </a:lnTo>
                  <a:lnTo>
                    <a:pt x="2573528" y="1396873"/>
                  </a:lnTo>
                  <a:lnTo>
                    <a:pt x="0" y="1396873"/>
                  </a:lnTo>
                  <a:lnTo>
                    <a:pt x="0" y="0"/>
                  </a:lnTo>
                  <a:close/>
                </a:path>
              </a:pathLst>
            </a:custGeom>
            <a:blipFill>
              <a:blip r:embed="rId5"/>
              <a:stretch>
                <a:fillRect r="1" b="3"/>
              </a:stretch>
            </a:blipFill>
          </p:spPr>
        </p:sp>
      </p:grpSp>
      <p:sp>
        <p:nvSpPr>
          <p:cNvPr id="10" name="Freeform 10"/>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t="-94" b="-94"/>
            </a:stretch>
          </a:blipFill>
        </p:spPr>
      </p:sp>
      <p:sp>
        <p:nvSpPr>
          <p:cNvPr id="11" name="Freeform 11"/>
          <p:cNvSpPr/>
          <p:nvPr/>
        </p:nvSpPr>
        <p:spPr>
          <a:xfrm>
            <a:off x="-1318113" y="-1117685"/>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8">
              <a:alphaModFix amt="24000"/>
              <a:extLst>
                <a:ext uri="{96DAC541-7B7A-43D3-8B79-37D633B846F1}">
                  <asvg:svgBlip xmlns:asvg="http://schemas.microsoft.com/office/drawing/2016/SVG/main" r:embed="rId9"/>
                </a:ext>
              </a:extLst>
            </a:blip>
            <a:stretch>
              <a:fillRect l="-79" r="-79"/>
            </a:stretch>
          </a:blipFill>
        </p:spPr>
      </p:sp>
      <p:grpSp>
        <p:nvGrpSpPr>
          <p:cNvPr id="12" name="Group 12"/>
          <p:cNvGrpSpPr/>
          <p:nvPr/>
        </p:nvGrpSpPr>
        <p:grpSpPr>
          <a:xfrm>
            <a:off x="1388345" y="2830370"/>
            <a:ext cx="16364460" cy="3238912"/>
            <a:chOff x="0" y="0"/>
            <a:chExt cx="21819280" cy="4318549"/>
          </a:xfrm>
        </p:grpSpPr>
        <p:sp>
          <p:nvSpPr>
            <p:cNvPr id="13" name="Freeform 13"/>
            <p:cNvSpPr/>
            <p:nvPr/>
          </p:nvSpPr>
          <p:spPr>
            <a:xfrm>
              <a:off x="0" y="0"/>
              <a:ext cx="21819281" cy="4318549"/>
            </a:xfrm>
            <a:custGeom>
              <a:avLst/>
              <a:gdLst/>
              <a:ahLst/>
              <a:cxnLst/>
              <a:rect l="l" t="t" r="r" b="b"/>
              <a:pathLst>
                <a:path w="21819281" h="4318549">
                  <a:moveTo>
                    <a:pt x="0" y="0"/>
                  </a:moveTo>
                  <a:lnTo>
                    <a:pt x="21819281" y="0"/>
                  </a:lnTo>
                  <a:lnTo>
                    <a:pt x="21819281" y="4318549"/>
                  </a:lnTo>
                  <a:lnTo>
                    <a:pt x="0" y="4318549"/>
                  </a:lnTo>
                  <a:close/>
                </a:path>
              </a:pathLst>
            </a:custGeom>
            <a:solidFill>
              <a:srgbClr val="000000">
                <a:alpha val="0"/>
              </a:srgbClr>
            </a:solidFill>
          </p:spPr>
        </p:sp>
        <p:sp>
          <p:nvSpPr>
            <p:cNvPr id="14" name="TextBox 14"/>
            <p:cNvSpPr txBox="1"/>
            <p:nvPr/>
          </p:nvSpPr>
          <p:spPr>
            <a:xfrm>
              <a:off x="0" y="-28575"/>
              <a:ext cx="21819280" cy="4347124"/>
            </a:xfrm>
            <a:prstGeom prst="rect">
              <a:avLst/>
            </a:prstGeom>
          </p:spPr>
          <p:txBody>
            <a:bodyPr lIns="0" tIns="0" rIns="0" bIns="0" rtlCol="0" anchor="ctr"/>
            <a:lstStyle/>
            <a:p>
              <a:pPr algn="just">
                <a:lnSpc>
                  <a:spcPts val="2915"/>
                </a:lnSpc>
              </a:pPr>
              <a:r>
                <a:rPr lang="en-US" sz="2699" b="1">
                  <a:solidFill>
                    <a:srgbClr val="000000"/>
                  </a:solidFill>
                  <a:latin typeface="Times New Roman Bold"/>
                  <a:ea typeface="Times New Roman Bold"/>
                  <a:cs typeface="Times New Roman Bold"/>
                  <a:sym typeface="Times New Roman Bold"/>
                </a:rPr>
                <a:t>Handled Missing Values: </a:t>
              </a:r>
              <a:r>
                <a:rPr lang="en-US" sz="2699">
                  <a:solidFill>
                    <a:srgbClr val="000000"/>
                  </a:solidFill>
                  <a:latin typeface="Times New Roman"/>
                  <a:ea typeface="Times New Roman"/>
                  <a:cs typeface="Times New Roman"/>
                  <a:sym typeface="Times New Roman"/>
                </a:rPr>
                <a:t>Replaced N/A in categorical columns with "Unknown" and in numerical columns with 0; dropped rows with critical missing data like date_added.</a:t>
              </a:r>
            </a:p>
            <a:p>
              <a:pPr algn="just">
                <a:lnSpc>
                  <a:spcPts val="2915"/>
                </a:lnSpc>
              </a:pPr>
              <a:r>
                <a:rPr lang="en-US" sz="2699" b="1">
                  <a:solidFill>
                    <a:srgbClr val="000000"/>
                  </a:solidFill>
                  <a:latin typeface="Times New Roman Bold"/>
                  <a:ea typeface="Times New Roman Bold"/>
                  <a:cs typeface="Times New Roman Bold"/>
                  <a:sym typeface="Times New Roman Bold"/>
                </a:rPr>
                <a:t> </a:t>
              </a:r>
            </a:p>
            <a:p>
              <a:pPr algn="just">
                <a:lnSpc>
                  <a:spcPts val="2915"/>
                </a:lnSpc>
              </a:pPr>
              <a:r>
                <a:rPr lang="en-US" sz="2699" b="1">
                  <a:solidFill>
                    <a:srgbClr val="000000"/>
                  </a:solidFill>
                  <a:latin typeface="Times New Roman Bold"/>
                  <a:ea typeface="Times New Roman Bold"/>
                  <a:cs typeface="Times New Roman Bold"/>
                  <a:sym typeface="Times New Roman Bold"/>
                </a:rPr>
                <a:t>Corrected Data Types: </a:t>
              </a:r>
              <a:r>
                <a:rPr lang="en-US" sz="2699">
                  <a:solidFill>
                    <a:srgbClr val="000000"/>
                  </a:solidFill>
                  <a:latin typeface="Times New Roman"/>
                  <a:ea typeface="Times New Roman"/>
                  <a:cs typeface="Times New Roman"/>
                  <a:sym typeface="Times New Roman"/>
                </a:rPr>
                <a:t>Converted columns from string to proper integer, float, and date formats to enable calculations and time-based analysis.</a:t>
              </a:r>
            </a:p>
            <a:p>
              <a:pPr algn="just">
                <a:lnSpc>
                  <a:spcPts val="2915"/>
                </a:lnSpc>
              </a:pPr>
              <a:r>
                <a:rPr lang="en-US" sz="2699" b="1">
                  <a:solidFill>
                    <a:srgbClr val="000000"/>
                  </a:solidFill>
                  <a:latin typeface="Times New Roman Bold"/>
                  <a:ea typeface="Times New Roman Bold"/>
                  <a:cs typeface="Times New Roman Bold"/>
                  <a:sym typeface="Times New Roman Bold"/>
                </a:rPr>
                <a:t> </a:t>
              </a:r>
            </a:p>
            <a:p>
              <a:pPr algn="just">
                <a:lnSpc>
                  <a:spcPts val="2915"/>
                </a:lnSpc>
              </a:pPr>
              <a:r>
                <a:rPr lang="en-US" sz="2699" b="1">
                  <a:solidFill>
                    <a:srgbClr val="000000"/>
                  </a:solidFill>
                  <a:latin typeface="Times New Roman Bold"/>
                  <a:ea typeface="Times New Roman Bold"/>
                  <a:cs typeface="Times New Roman Bold"/>
                  <a:sym typeface="Times New Roman Bold"/>
                </a:rPr>
                <a:t>Standardized Text: </a:t>
              </a:r>
              <a:r>
                <a:rPr lang="en-US" sz="2699">
                  <a:solidFill>
                    <a:srgbClr val="000000"/>
                  </a:solidFill>
                  <a:latin typeface="Times New Roman"/>
                  <a:ea typeface="Times New Roman"/>
                  <a:cs typeface="Times New Roman"/>
                  <a:sym typeface="Times New Roman"/>
                </a:rPr>
                <a:t>Cleaned and standardized inconsistent values (e.g., "UNRATED" to "Unrated") and special characters (commas, newlines) across text fields.</a:t>
              </a:r>
            </a:p>
            <a:p>
              <a:pPr algn="just">
                <a:lnSpc>
                  <a:spcPts val="1727"/>
                </a:lnSpc>
              </a:pPr>
              <a:endParaRPr lang="en-US" sz="2699">
                <a:solidFill>
                  <a:srgbClr val="000000"/>
                </a:solidFill>
                <a:latin typeface="Times New Roman"/>
                <a:ea typeface="Times New Roman"/>
                <a:cs typeface="Times New Roman"/>
                <a:sym typeface="Times New Roman"/>
              </a:endParaRPr>
            </a:p>
          </p:txBody>
        </p:sp>
      </p:grpSp>
      <p:sp>
        <p:nvSpPr>
          <p:cNvPr id="15" name="Freeform 15"/>
          <p:cNvSpPr/>
          <p:nvPr/>
        </p:nvSpPr>
        <p:spPr>
          <a:xfrm>
            <a:off x="894840" y="5902172"/>
            <a:ext cx="11760860" cy="1705325"/>
          </a:xfrm>
          <a:custGeom>
            <a:avLst/>
            <a:gdLst/>
            <a:ahLst/>
            <a:cxnLst/>
            <a:rect l="l" t="t" r="r" b="b"/>
            <a:pathLst>
              <a:path w="11760860" h="1705325">
                <a:moveTo>
                  <a:pt x="0" y="0"/>
                </a:moveTo>
                <a:lnTo>
                  <a:pt x="11760860" y="0"/>
                </a:lnTo>
                <a:lnTo>
                  <a:pt x="11760860" y="1705325"/>
                </a:lnTo>
                <a:lnTo>
                  <a:pt x="0" y="1705325"/>
                </a:lnTo>
                <a:lnTo>
                  <a:pt x="0" y="0"/>
                </a:lnTo>
                <a:close/>
              </a:path>
            </a:pathLst>
          </a:custGeom>
          <a:blipFill>
            <a:blip r:embed="rId10"/>
            <a:stretch>
              <a:fillRect/>
            </a:stretch>
          </a:blipFill>
        </p:spPr>
      </p:sp>
      <p:sp>
        <p:nvSpPr>
          <p:cNvPr id="16" name="Freeform 16"/>
          <p:cNvSpPr/>
          <p:nvPr/>
        </p:nvSpPr>
        <p:spPr>
          <a:xfrm>
            <a:off x="6048157" y="7607497"/>
            <a:ext cx="10618652" cy="2497922"/>
          </a:xfrm>
          <a:custGeom>
            <a:avLst/>
            <a:gdLst/>
            <a:ahLst/>
            <a:cxnLst/>
            <a:rect l="l" t="t" r="r" b="b"/>
            <a:pathLst>
              <a:path w="10618652" h="2497922">
                <a:moveTo>
                  <a:pt x="0" y="0"/>
                </a:moveTo>
                <a:lnTo>
                  <a:pt x="10618651" y="0"/>
                </a:lnTo>
                <a:lnTo>
                  <a:pt x="10618651" y="2497922"/>
                </a:lnTo>
                <a:lnTo>
                  <a:pt x="0" y="2497922"/>
                </a:lnTo>
                <a:lnTo>
                  <a:pt x="0" y="0"/>
                </a:lnTo>
                <a:close/>
              </a:path>
            </a:pathLst>
          </a:custGeom>
          <a:blipFill>
            <a:blip r:embed="rId11"/>
            <a:stretch>
              <a:fillRect b="-20090"/>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8322" y="650081"/>
            <a:ext cx="16364460" cy="2088640"/>
            <a:chOff x="0" y="0"/>
            <a:chExt cx="21819280" cy="2784853"/>
          </a:xfrm>
        </p:grpSpPr>
        <p:sp>
          <p:nvSpPr>
            <p:cNvPr id="3" name="Freeform 3"/>
            <p:cNvSpPr/>
            <p:nvPr/>
          </p:nvSpPr>
          <p:spPr>
            <a:xfrm>
              <a:off x="0" y="0"/>
              <a:ext cx="21819281" cy="2784853"/>
            </a:xfrm>
            <a:custGeom>
              <a:avLst/>
              <a:gdLst/>
              <a:ahLst/>
              <a:cxnLst/>
              <a:rect l="l" t="t" r="r" b="b"/>
              <a:pathLst>
                <a:path w="21819281" h="2784853">
                  <a:moveTo>
                    <a:pt x="0" y="0"/>
                  </a:moveTo>
                  <a:lnTo>
                    <a:pt x="21819281" y="0"/>
                  </a:lnTo>
                  <a:lnTo>
                    <a:pt x="21819281" y="2784853"/>
                  </a:lnTo>
                  <a:lnTo>
                    <a:pt x="0" y="2784853"/>
                  </a:lnTo>
                  <a:close/>
                </a:path>
              </a:pathLst>
            </a:custGeom>
            <a:solidFill>
              <a:srgbClr val="000000">
                <a:alpha val="0"/>
              </a:srgbClr>
            </a:solidFill>
          </p:spPr>
        </p:sp>
        <p:sp>
          <p:nvSpPr>
            <p:cNvPr id="4" name="TextBox 4"/>
            <p:cNvSpPr txBox="1"/>
            <p:nvPr/>
          </p:nvSpPr>
          <p:spPr>
            <a:xfrm>
              <a:off x="0" y="-47625"/>
              <a:ext cx="21819280" cy="2832478"/>
            </a:xfrm>
            <a:prstGeom prst="rect">
              <a:avLst/>
            </a:prstGeom>
          </p:spPr>
          <p:txBody>
            <a:bodyPr lIns="0" tIns="0" rIns="0" bIns="0" rtlCol="0" anchor="ctr"/>
            <a:lstStyle/>
            <a:p>
              <a:pPr algn="ctr">
                <a:lnSpc>
                  <a:spcPts val="6480"/>
                </a:lnSpc>
              </a:pPr>
              <a:r>
                <a:rPr lang="en-US" sz="6000" b="1">
                  <a:solidFill>
                    <a:srgbClr val="000000"/>
                  </a:solidFill>
                  <a:latin typeface="Times New Roman Bold"/>
                  <a:ea typeface="Times New Roman Bold"/>
                  <a:cs typeface="Times New Roman Bold"/>
                  <a:sym typeface="Times New Roman Bold"/>
                </a:rPr>
                <a:t>Disney Dat</a:t>
              </a:r>
              <a:r>
                <a:rPr lang="en-US" sz="6000" b="1">
                  <a:solidFill>
                    <a:srgbClr val="E37026"/>
                  </a:solidFill>
                  <a:latin typeface="Times New Roman Bold"/>
                  <a:ea typeface="Times New Roman Bold"/>
                  <a:cs typeface="Times New Roman Bold"/>
                  <a:sym typeface="Times New Roman Bold"/>
                </a:rPr>
                <a:t>aset Cleaning</a:t>
              </a:r>
            </a:p>
          </p:txBody>
        </p:sp>
      </p:grpSp>
      <p:sp>
        <p:nvSpPr>
          <p:cNvPr id="5" name="Freeform 5"/>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94" b="-94"/>
            </a:stretch>
          </a:blipFill>
        </p:spPr>
      </p:sp>
      <p:sp>
        <p:nvSpPr>
          <p:cNvPr id="6" name="Freeform 6"/>
          <p:cNvSpPr/>
          <p:nvPr/>
        </p:nvSpPr>
        <p:spPr>
          <a:xfrm>
            <a:off x="-1318113" y="-1117685"/>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4">
              <a:alphaModFix amt="24000"/>
              <a:extLst>
                <a:ext uri="{96DAC541-7B7A-43D3-8B79-37D633B846F1}">
                  <asvg:svgBlip xmlns:asvg="http://schemas.microsoft.com/office/drawing/2016/SVG/main" r:embed="rId5"/>
                </a:ext>
              </a:extLst>
            </a:blip>
            <a:stretch>
              <a:fillRect l="-79" r="-79"/>
            </a:stretch>
          </a:blipFill>
        </p:spPr>
      </p:sp>
      <p:grpSp>
        <p:nvGrpSpPr>
          <p:cNvPr id="7" name="Group 7"/>
          <p:cNvGrpSpPr/>
          <p:nvPr/>
        </p:nvGrpSpPr>
        <p:grpSpPr>
          <a:xfrm>
            <a:off x="3039029" y="1028700"/>
            <a:ext cx="1930114" cy="1047613"/>
            <a:chOff x="0" y="0"/>
            <a:chExt cx="2573485" cy="1396817"/>
          </a:xfrm>
        </p:grpSpPr>
        <p:sp>
          <p:nvSpPr>
            <p:cNvPr id="8" name="Freeform 8"/>
            <p:cNvSpPr/>
            <p:nvPr/>
          </p:nvSpPr>
          <p:spPr>
            <a:xfrm>
              <a:off x="0" y="0"/>
              <a:ext cx="2573528" cy="1396873"/>
            </a:xfrm>
            <a:custGeom>
              <a:avLst/>
              <a:gdLst/>
              <a:ahLst/>
              <a:cxnLst/>
              <a:rect l="l" t="t" r="r" b="b"/>
              <a:pathLst>
                <a:path w="2573528" h="1396873">
                  <a:moveTo>
                    <a:pt x="0" y="0"/>
                  </a:moveTo>
                  <a:lnTo>
                    <a:pt x="2573528" y="0"/>
                  </a:lnTo>
                  <a:lnTo>
                    <a:pt x="2573528" y="1396873"/>
                  </a:lnTo>
                  <a:lnTo>
                    <a:pt x="0" y="1396873"/>
                  </a:lnTo>
                  <a:lnTo>
                    <a:pt x="0" y="0"/>
                  </a:lnTo>
                  <a:close/>
                </a:path>
              </a:pathLst>
            </a:custGeom>
            <a:blipFill>
              <a:blip r:embed="rId6"/>
              <a:stretch>
                <a:fillRect r="1" b="3"/>
              </a:stretch>
            </a:blipFill>
          </p:spPr>
        </p:sp>
      </p:grpSp>
      <p:sp>
        <p:nvSpPr>
          <p:cNvPr id="9" name="Freeform 9"/>
          <p:cNvSpPr/>
          <p:nvPr/>
        </p:nvSpPr>
        <p:spPr>
          <a:xfrm>
            <a:off x="15024156" y="3239707"/>
            <a:ext cx="2235144" cy="6018593"/>
          </a:xfrm>
          <a:custGeom>
            <a:avLst/>
            <a:gdLst/>
            <a:ahLst/>
            <a:cxnLst/>
            <a:rect l="l" t="t" r="r" b="b"/>
            <a:pathLst>
              <a:path w="2235144" h="6018593">
                <a:moveTo>
                  <a:pt x="0" y="0"/>
                </a:moveTo>
                <a:lnTo>
                  <a:pt x="2235144" y="0"/>
                </a:lnTo>
                <a:lnTo>
                  <a:pt x="2235144" y="6018593"/>
                </a:lnTo>
                <a:lnTo>
                  <a:pt x="0" y="6018593"/>
                </a:lnTo>
                <a:lnTo>
                  <a:pt x="0" y="0"/>
                </a:lnTo>
                <a:close/>
              </a:path>
            </a:pathLst>
          </a:custGeom>
          <a:blipFill>
            <a:blip r:embed="rId7"/>
            <a:stretch>
              <a:fillRect l="-34502" r="-9857"/>
            </a:stretch>
          </a:blipFill>
        </p:spPr>
      </p:sp>
      <p:sp>
        <p:nvSpPr>
          <p:cNvPr id="10" name="Freeform 10"/>
          <p:cNvSpPr/>
          <p:nvPr/>
        </p:nvSpPr>
        <p:spPr>
          <a:xfrm>
            <a:off x="1103656" y="3575335"/>
            <a:ext cx="10772449" cy="1568165"/>
          </a:xfrm>
          <a:custGeom>
            <a:avLst/>
            <a:gdLst/>
            <a:ahLst/>
            <a:cxnLst/>
            <a:rect l="l" t="t" r="r" b="b"/>
            <a:pathLst>
              <a:path w="10772449" h="1568165">
                <a:moveTo>
                  <a:pt x="0" y="0"/>
                </a:moveTo>
                <a:lnTo>
                  <a:pt x="10772449" y="0"/>
                </a:lnTo>
                <a:lnTo>
                  <a:pt x="10772449" y="1568165"/>
                </a:lnTo>
                <a:lnTo>
                  <a:pt x="0" y="1568165"/>
                </a:lnTo>
                <a:lnTo>
                  <a:pt x="0" y="0"/>
                </a:lnTo>
                <a:close/>
              </a:path>
            </a:pathLst>
          </a:custGeom>
          <a:blipFill>
            <a:blip r:embed="rId8"/>
            <a:stretch>
              <a:fillRect l="-4908" b="-30621"/>
            </a:stretch>
          </a:blipFill>
        </p:spPr>
      </p:sp>
      <p:sp>
        <p:nvSpPr>
          <p:cNvPr id="11" name="Freeform 11"/>
          <p:cNvSpPr/>
          <p:nvPr/>
        </p:nvSpPr>
        <p:spPr>
          <a:xfrm>
            <a:off x="1426924" y="8512665"/>
            <a:ext cx="10847405" cy="2042057"/>
          </a:xfrm>
          <a:custGeom>
            <a:avLst/>
            <a:gdLst/>
            <a:ahLst/>
            <a:cxnLst/>
            <a:rect l="l" t="t" r="r" b="b"/>
            <a:pathLst>
              <a:path w="10847405" h="2042057">
                <a:moveTo>
                  <a:pt x="0" y="0"/>
                </a:moveTo>
                <a:lnTo>
                  <a:pt x="10847405" y="0"/>
                </a:lnTo>
                <a:lnTo>
                  <a:pt x="10847405" y="2042056"/>
                </a:lnTo>
                <a:lnTo>
                  <a:pt x="0" y="2042056"/>
                </a:lnTo>
                <a:lnTo>
                  <a:pt x="0" y="0"/>
                </a:lnTo>
                <a:close/>
              </a:path>
            </a:pathLst>
          </a:custGeom>
          <a:blipFill>
            <a:blip r:embed="rId9"/>
            <a:stretch>
              <a:fillRect/>
            </a:stretch>
          </a:blipFill>
        </p:spPr>
      </p:sp>
      <p:sp>
        <p:nvSpPr>
          <p:cNvPr id="12" name="Freeform 12"/>
          <p:cNvSpPr/>
          <p:nvPr/>
        </p:nvSpPr>
        <p:spPr>
          <a:xfrm>
            <a:off x="958322" y="5143500"/>
            <a:ext cx="9553649" cy="3236962"/>
          </a:xfrm>
          <a:custGeom>
            <a:avLst/>
            <a:gdLst/>
            <a:ahLst/>
            <a:cxnLst/>
            <a:rect l="l" t="t" r="r" b="b"/>
            <a:pathLst>
              <a:path w="9553649" h="3236962">
                <a:moveTo>
                  <a:pt x="0" y="0"/>
                </a:moveTo>
                <a:lnTo>
                  <a:pt x="9553649" y="0"/>
                </a:lnTo>
                <a:lnTo>
                  <a:pt x="9553649" y="3236962"/>
                </a:lnTo>
                <a:lnTo>
                  <a:pt x="0" y="3236962"/>
                </a:lnTo>
                <a:lnTo>
                  <a:pt x="0" y="0"/>
                </a:lnTo>
                <a:close/>
              </a:path>
            </a:pathLst>
          </a:custGeom>
          <a:blipFill>
            <a:blip r:embed="rId10"/>
            <a:stretch>
              <a:fillRect r="-17528"/>
            </a:stretch>
          </a:blipFill>
        </p:spPr>
      </p:sp>
      <p:grpSp>
        <p:nvGrpSpPr>
          <p:cNvPr id="13" name="Group 13"/>
          <p:cNvGrpSpPr/>
          <p:nvPr/>
        </p:nvGrpSpPr>
        <p:grpSpPr>
          <a:xfrm>
            <a:off x="16998044" y="9356272"/>
            <a:ext cx="1509522" cy="849059"/>
            <a:chOff x="0" y="0"/>
            <a:chExt cx="2012696" cy="1132079"/>
          </a:xfrm>
        </p:grpSpPr>
        <p:sp>
          <p:nvSpPr>
            <p:cNvPr id="14" name="Freeform 14" descr="A blue drop of water  AI-generated content may be incorrect."/>
            <p:cNvSpPr/>
            <p:nvPr/>
          </p:nvSpPr>
          <p:spPr>
            <a:xfrm>
              <a:off x="0" y="0"/>
              <a:ext cx="2012696" cy="1132078"/>
            </a:xfrm>
            <a:custGeom>
              <a:avLst/>
              <a:gdLst/>
              <a:ahLst/>
              <a:cxnLst/>
              <a:rect l="l" t="t" r="r" b="b"/>
              <a:pathLst>
                <a:path w="2012696" h="1132078">
                  <a:moveTo>
                    <a:pt x="0" y="0"/>
                  </a:moveTo>
                  <a:lnTo>
                    <a:pt x="2012696" y="0"/>
                  </a:lnTo>
                  <a:lnTo>
                    <a:pt x="2012696" y="1132078"/>
                  </a:lnTo>
                  <a:lnTo>
                    <a:pt x="0" y="1132078"/>
                  </a:lnTo>
                  <a:lnTo>
                    <a:pt x="0" y="0"/>
                  </a:lnTo>
                  <a:close/>
                </a:path>
              </a:pathLst>
            </a:custGeom>
            <a:blipFill>
              <a:blip r:embed="rId11"/>
              <a:stretch>
                <a:fillRect t="-2" b="-2"/>
              </a:stretch>
            </a:blipFill>
          </p:spPr>
        </p:sp>
      </p:grpSp>
      <p:sp>
        <p:nvSpPr>
          <p:cNvPr id="15" name="Freeform 15"/>
          <p:cNvSpPr/>
          <p:nvPr/>
        </p:nvSpPr>
        <p:spPr>
          <a:xfrm>
            <a:off x="13195714" y="3432028"/>
            <a:ext cx="1437179" cy="6101665"/>
          </a:xfrm>
          <a:custGeom>
            <a:avLst/>
            <a:gdLst/>
            <a:ahLst/>
            <a:cxnLst/>
            <a:rect l="l" t="t" r="r" b="b"/>
            <a:pathLst>
              <a:path w="1437179" h="6101665">
                <a:moveTo>
                  <a:pt x="0" y="0"/>
                </a:moveTo>
                <a:lnTo>
                  <a:pt x="1437179" y="0"/>
                </a:lnTo>
                <a:lnTo>
                  <a:pt x="1437179" y="6101665"/>
                </a:lnTo>
                <a:lnTo>
                  <a:pt x="0" y="6101665"/>
                </a:lnTo>
                <a:lnTo>
                  <a:pt x="0" y="0"/>
                </a:lnTo>
                <a:close/>
              </a:path>
            </a:pathLst>
          </a:custGeom>
          <a:blipFill>
            <a:blip r:embed="rId12"/>
            <a:stretch>
              <a:fillRect t="-778" b="-778"/>
            </a:stretch>
          </a:blipFill>
        </p:spPr>
      </p:sp>
      <p:sp>
        <p:nvSpPr>
          <p:cNvPr id="16" name="TextBox 16"/>
          <p:cNvSpPr txBox="1"/>
          <p:nvPr/>
        </p:nvSpPr>
        <p:spPr>
          <a:xfrm>
            <a:off x="1426924" y="2390320"/>
            <a:ext cx="15938902" cy="1185015"/>
          </a:xfrm>
          <a:prstGeom prst="rect">
            <a:avLst/>
          </a:prstGeom>
        </p:spPr>
        <p:txBody>
          <a:bodyPr lIns="0" tIns="0" rIns="0" bIns="0" rtlCol="0" anchor="t">
            <a:spAutoFit/>
          </a:bodyPr>
          <a:lstStyle/>
          <a:p>
            <a:pPr algn="ctr">
              <a:lnSpc>
                <a:spcPts val="2977"/>
              </a:lnSpc>
              <a:spcBef>
                <a:spcPct val="0"/>
              </a:spcBef>
            </a:pPr>
            <a:r>
              <a:rPr lang="en-US" sz="2756">
                <a:solidFill>
                  <a:srgbClr val="000000"/>
                </a:solidFill>
                <a:latin typeface="Times New Roman"/>
                <a:ea typeface="Times New Roman"/>
                <a:cs typeface="Times New Roman"/>
                <a:sym typeface="Times New Roman"/>
              </a:rPr>
              <a:t> </a:t>
            </a:r>
          </a:p>
          <a:p>
            <a:pPr algn="ctr">
              <a:lnSpc>
                <a:spcPts val="2977"/>
              </a:lnSpc>
              <a:spcBef>
                <a:spcPct val="0"/>
              </a:spcBef>
            </a:pPr>
            <a:r>
              <a:rPr lang="en-US" sz="2756" b="1">
                <a:solidFill>
                  <a:srgbClr val="000000"/>
                </a:solidFill>
                <a:latin typeface="Times New Roman Bold"/>
                <a:ea typeface="Times New Roman Bold"/>
                <a:cs typeface="Times New Roman Bold"/>
                <a:sym typeface="Times New Roman Bold"/>
              </a:rPr>
              <a:t>Ensured Data Integrity:</a:t>
            </a:r>
            <a:r>
              <a:rPr lang="en-US" sz="2756">
                <a:solidFill>
                  <a:srgbClr val="000000"/>
                </a:solidFill>
                <a:latin typeface="Times New Roman"/>
                <a:ea typeface="Times New Roman"/>
                <a:cs typeface="Times New Roman"/>
                <a:sym typeface="Times New Roman"/>
              </a:rPr>
              <a:t> Removed irrelevant empty columns and eliminated duplicate records to ensure the accuracy of the final analysis.</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8322" y="650081"/>
            <a:ext cx="16364460" cy="2088640"/>
            <a:chOff x="0" y="0"/>
            <a:chExt cx="21819280" cy="2784853"/>
          </a:xfrm>
        </p:grpSpPr>
        <p:sp>
          <p:nvSpPr>
            <p:cNvPr id="3" name="Freeform 3"/>
            <p:cNvSpPr/>
            <p:nvPr/>
          </p:nvSpPr>
          <p:spPr>
            <a:xfrm>
              <a:off x="0" y="0"/>
              <a:ext cx="21819281" cy="2784853"/>
            </a:xfrm>
            <a:custGeom>
              <a:avLst/>
              <a:gdLst/>
              <a:ahLst/>
              <a:cxnLst/>
              <a:rect l="l" t="t" r="r" b="b"/>
              <a:pathLst>
                <a:path w="21819281" h="2784853">
                  <a:moveTo>
                    <a:pt x="0" y="0"/>
                  </a:moveTo>
                  <a:lnTo>
                    <a:pt x="21819281" y="0"/>
                  </a:lnTo>
                  <a:lnTo>
                    <a:pt x="21819281" y="2784853"/>
                  </a:lnTo>
                  <a:lnTo>
                    <a:pt x="0" y="2784853"/>
                  </a:lnTo>
                  <a:close/>
                </a:path>
              </a:pathLst>
            </a:custGeom>
            <a:solidFill>
              <a:srgbClr val="000000">
                <a:alpha val="0"/>
              </a:srgbClr>
            </a:solidFill>
          </p:spPr>
        </p:sp>
        <p:sp>
          <p:nvSpPr>
            <p:cNvPr id="4" name="TextBox 4"/>
            <p:cNvSpPr txBox="1"/>
            <p:nvPr/>
          </p:nvSpPr>
          <p:spPr>
            <a:xfrm>
              <a:off x="0" y="-47625"/>
              <a:ext cx="21819280" cy="2832478"/>
            </a:xfrm>
            <a:prstGeom prst="rect">
              <a:avLst/>
            </a:prstGeom>
          </p:spPr>
          <p:txBody>
            <a:bodyPr lIns="0" tIns="0" rIns="0" bIns="0" rtlCol="0" anchor="ctr"/>
            <a:lstStyle/>
            <a:p>
              <a:pPr algn="ctr">
                <a:lnSpc>
                  <a:spcPts val="6480"/>
                </a:lnSpc>
              </a:pPr>
              <a:r>
                <a:rPr lang="en-US" sz="6000" b="1">
                  <a:solidFill>
                    <a:srgbClr val="000000"/>
                  </a:solidFill>
                  <a:latin typeface="Times New Roman Bold"/>
                  <a:ea typeface="Times New Roman Bold"/>
                  <a:cs typeface="Times New Roman Bold"/>
                  <a:sym typeface="Times New Roman Bold"/>
                </a:rPr>
                <a:t>Disney Dat</a:t>
              </a:r>
              <a:r>
                <a:rPr lang="en-US" sz="6000" b="1">
                  <a:solidFill>
                    <a:srgbClr val="E37026"/>
                  </a:solidFill>
                  <a:latin typeface="Times New Roman Bold"/>
                  <a:ea typeface="Times New Roman Bold"/>
                  <a:cs typeface="Times New Roman Bold"/>
                  <a:sym typeface="Times New Roman Bold"/>
                </a:rPr>
                <a:t>aset Cleaning</a:t>
              </a:r>
            </a:p>
          </p:txBody>
        </p:sp>
      </p:grpSp>
      <p:grpSp>
        <p:nvGrpSpPr>
          <p:cNvPr id="5" name="Group 5"/>
          <p:cNvGrpSpPr/>
          <p:nvPr/>
        </p:nvGrpSpPr>
        <p:grpSpPr>
          <a:xfrm>
            <a:off x="3039029" y="1028700"/>
            <a:ext cx="1930114" cy="1047613"/>
            <a:chOff x="0" y="0"/>
            <a:chExt cx="2573485" cy="1396817"/>
          </a:xfrm>
        </p:grpSpPr>
        <p:sp>
          <p:nvSpPr>
            <p:cNvPr id="6" name="Freeform 6"/>
            <p:cNvSpPr/>
            <p:nvPr/>
          </p:nvSpPr>
          <p:spPr>
            <a:xfrm>
              <a:off x="0" y="0"/>
              <a:ext cx="2573528" cy="1396873"/>
            </a:xfrm>
            <a:custGeom>
              <a:avLst/>
              <a:gdLst/>
              <a:ahLst/>
              <a:cxnLst/>
              <a:rect l="l" t="t" r="r" b="b"/>
              <a:pathLst>
                <a:path w="2573528" h="1396873">
                  <a:moveTo>
                    <a:pt x="0" y="0"/>
                  </a:moveTo>
                  <a:lnTo>
                    <a:pt x="2573528" y="0"/>
                  </a:lnTo>
                  <a:lnTo>
                    <a:pt x="2573528" y="1396873"/>
                  </a:lnTo>
                  <a:lnTo>
                    <a:pt x="0" y="1396873"/>
                  </a:lnTo>
                  <a:lnTo>
                    <a:pt x="0" y="0"/>
                  </a:lnTo>
                  <a:close/>
                </a:path>
              </a:pathLst>
            </a:custGeom>
            <a:blipFill>
              <a:blip r:embed="rId2"/>
              <a:stretch>
                <a:fillRect r="1" b="3"/>
              </a:stretch>
            </a:blipFill>
          </p:spPr>
        </p:sp>
      </p:grpSp>
      <p:sp>
        <p:nvSpPr>
          <p:cNvPr id="7" name="Freeform 7"/>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t="-94" b="-94"/>
            </a:stretch>
          </a:blipFill>
        </p:spPr>
      </p:sp>
      <p:sp>
        <p:nvSpPr>
          <p:cNvPr id="8" name="Freeform 8"/>
          <p:cNvSpPr/>
          <p:nvPr/>
        </p:nvSpPr>
        <p:spPr>
          <a:xfrm>
            <a:off x="-1318113" y="-1117685"/>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5">
              <a:alphaModFix amt="24000"/>
              <a:extLst>
                <a:ext uri="{96DAC541-7B7A-43D3-8B79-37D633B846F1}">
                  <asvg:svgBlip xmlns:asvg="http://schemas.microsoft.com/office/drawing/2016/SVG/main" r:embed="rId6"/>
                </a:ext>
              </a:extLst>
            </a:blip>
            <a:stretch>
              <a:fillRect l="-79" r="-79"/>
            </a:stretch>
          </a:blipFill>
        </p:spPr>
      </p:sp>
      <p:sp>
        <p:nvSpPr>
          <p:cNvPr id="9" name="TextBox 9"/>
          <p:cNvSpPr txBox="1"/>
          <p:nvPr/>
        </p:nvSpPr>
        <p:spPr>
          <a:xfrm>
            <a:off x="803582" y="2968540"/>
            <a:ext cx="16519200" cy="793623"/>
          </a:xfrm>
          <a:prstGeom prst="rect">
            <a:avLst/>
          </a:prstGeom>
        </p:spPr>
        <p:txBody>
          <a:bodyPr lIns="0" tIns="0" rIns="0" bIns="0" rtlCol="0" anchor="t">
            <a:spAutoFit/>
          </a:bodyPr>
          <a:lstStyle/>
          <a:p>
            <a:pPr algn="ctr">
              <a:lnSpc>
                <a:spcPts val="2916"/>
              </a:lnSpc>
              <a:spcBef>
                <a:spcPct val="0"/>
              </a:spcBef>
            </a:pPr>
            <a:r>
              <a:rPr lang="en-US" sz="2700" b="1">
                <a:solidFill>
                  <a:srgbClr val="000000"/>
                </a:solidFill>
                <a:latin typeface="Times New Roman Bold"/>
                <a:ea typeface="Times New Roman Bold"/>
                <a:cs typeface="Times New Roman Bold"/>
                <a:sym typeface="Times New Roman Bold"/>
              </a:rPr>
              <a:t>Engineered New Features: </a:t>
            </a:r>
            <a:r>
              <a:rPr lang="en-US" sz="2700">
                <a:solidFill>
                  <a:srgbClr val="000000"/>
                </a:solidFill>
                <a:latin typeface="Times New Roman"/>
                <a:ea typeface="Times New Roman"/>
                <a:cs typeface="Times New Roman"/>
                <a:sym typeface="Times New Roman"/>
              </a:rPr>
              <a:t>Parsed the unstructured awards string to create new, structured numeric columns for wins, nominations, and oscar_wins.</a:t>
            </a:r>
          </a:p>
        </p:txBody>
      </p:sp>
      <p:sp>
        <p:nvSpPr>
          <p:cNvPr id="10" name="Freeform 10"/>
          <p:cNvSpPr/>
          <p:nvPr/>
        </p:nvSpPr>
        <p:spPr>
          <a:xfrm>
            <a:off x="958322" y="3762163"/>
            <a:ext cx="13066884" cy="3240177"/>
          </a:xfrm>
          <a:custGeom>
            <a:avLst/>
            <a:gdLst/>
            <a:ahLst/>
            <a:cxnLst/>
            <a:rect l="l" t="t" r="r" b="b"/>
            <a:pathLst>
              <a:path w="13066884" h="3240177">
                <a:moveTo>
                  <a:pt x="0" y="0"/>
                </a:moveTo>
                <a:lnTo>
                  <a:pt x="13066884" y="0"/>
                </a:lnTo>
                <a:lnTo>
                  <a:pt x="13066884" y="3240177"/>
                </a:lnTo>
                <a:lnTo>
                  <a:pt x="0" y="3240177"/>
                </a:lnTo>
                <a:lnTo>
                  <a:pt x="0" y="0"/>
                </a:lnTo>
                <a:close/>
              </a:path>
            </a:pathLst>
          </a:custGeom>
          <a:blipFill>
            <a:blip r:embed="rId7"/>
            <a:stretch>
              <a:fillRect l="-251" r="-6401"/>
            </a:stretch>
          </a:blipFill>
        </p:spPr>
      </p:sp>
      <p:sp>
        <p:nvSpPr>
          <p:cNvPr id="11" name="Freeform 11"/>
          <p:cNvSpPr/>
          <p:nvPr/>
        </p:nvSpPr>
        <p:spPr>
          <a:xfrm>
            <a:off x="7657101" y="7002340"/>
            <a:ext cx="8573499" cy="2807821"/>
          </a:xfrm>
          <a:custGeom>
            <a:avLst/>
            <a:gdLst/>
            <a:ahLst/>
            <a:cxnLst/>
            <a:rect l="l" t="t" r="r" b="b"/>
            <a:pathLst>
              <a:path w="8573499" h="2807821">
                <a:moveTo>
                  <a:pt x="0" y="0"/>
                </a:moveTo>
                <a:lnTo>
                  <a:pt x="8573499" y="0"/>
                </a:lnTo>
                <a:lnTo>
                  <a:pt x="8573499" y="2807821"/>
                </a:lnTo>
                <a:lnTo>
                  <a:pt x="0" y="2807821"/>
                </a:lnTo>
                <a:lnTo>
                  <a:pt x="0" y="0"/>
                </a:lnTo>
                <a:close/>
              </a:path>
            </a:pathLst>
          </a:custGeom>
          <a:blipFill>
            <a:blip r:embed="rId8"/>
            <a:stretch>
              <a:fillRect/>
            </a:stretch>
          </a:blipFill>
        </p:spPr>
      </p:sp>
      <p:grpSp>
        <p:nvGrpSpPr>
          <p:cNvPr id="12" name="Group 12"/>
          <p:cNvGrpSpPr/>
          <p:nvPr/>
        </p:nvGrpSpPr>
        <p:grpSpPr>
          <a:xfrm>
            <a:off x="16998044" y="9356272"/>
            <a:ext cx="1509522" cy="849059"/>
            <a:chOff x="0" y="0"/>
            <a:chExt cx="2012696" cy="1132079"/>
          </a:xfrm>
        </p:grpSpPr>
        <p:sp>
          <p:nvSpPr>
            <p:cNvPr id="13" name="Freeform 13" descr="A blue drop of water  AI-generated content may be incorrect."/>
            <p:cNvSpPr/>
            <p:nvPr/>
          </p:nvSpPr>
          <p:spPr>
            <a:xfrm>
              <a:off x="0" y="0"/>
              <a:ext cx="2012696" cy="1132078"/>
            </a:xfrm>
            <a:custGeom>
              <a:avLst/>
              <a:gdLst/>
              <a:ahLst/>
              <a:cxnLst/>
              <a:rect l="l" t="t" r="r" b="b"/>
              <a:pathLst>
                <a:path w="2012696" h="1132078">
                  <a:moveTo>
                    <a:pt x="0" y="0"/>
                  </a:moveTo>
                  <a:lnTo>
                    <a:pt x="2012696" y="0"/>
                  </a:lnTo>
                  <a:lnTo>
                    <a:pt x="2012696" y="1132078"/>
                  </a:lnTo>
                  <a:lnTo>
                    <a:pt x="0" y="1132078"/>
                  </a:lnTo>
                  <a:lnTo>
                    <a:pt x="0" y="0"/>
                  </a:lnTo>
                  <a:close/>
                </a:path>
              </a:pathLst>
            </a:custGeom>
            <a:blipFill>
              <a:blip r:embed="rId9"/>
              <a:stretch>
                <a:fillRect t="-2" b="-2"/>
              </a:stretch>
            </a:blip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0826"/>
            <a:ext cx="7888738" cy="10467826"/>
          </a:xfrm>
          <a:custGeom>
            <a:avLst/>
            <a:gdLst/>
            <a:ahLst/>
            <a:cxnLst/>
            <a:rect l="l" t="t" r="r" b="b"/>
            <a:pathLst>
              <a:path w="7888738" h="10467826">
                <a:moveTo>
                  <a:pt x="0" y="0"/>
                </a:moveTo>
                <a:lnTo>
                  <a:pt x="7888738" y="0"/>
                </a:lnTo>
                <a:lnTo>
                  <a:pt x="7888738"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19148" y="1916978"/>
            <a:ext cx="5844174" cy="5844174"/>
            <a:chOff x="0" y="0"/>
            <a:chExt cx="7792232" cy="7792232"/>
          </a:xfrm>
        </p:grpSpPr>
        <p:sp>
          <p:nvSpPr>
            <p:cNvPr id="4" name="Freeform 4"/>
            <p:cNvSpPr/>
            <p:nvPr/>
          </p:nvSpPr>
          <p:spPr>
            <a:xfrm>
              <a:off x="0" y="0"/>
              <a:ext cx="7792212" cy="7792212"/>
            </a:xfrm>
            <a:custGeom>
              <a:avLst/>
              <a:gdLst/>
              <a:ahLst/>
              <a:cxnLst/>
              <a:rect l="l" t="t" r="r" b="b"/>
              <a:pathLst>
                <a:path w="7792212" h="7792212">
                  <a:moveTo>
                    <a:pt x="0" y="0"/>
                  </a:moveTo>
                  <a:lnTo>
                    <a:pt x="7792212" y="0"/>
                  </a:lnTo>
                  <a:lnTo>
                    <a:pt x="7792212" y="7792212"/>
                  </a:lnTo>
                  <a:lnTo>
                    <a:pt x="0" y="7792212"/>
                  </a:lnTo>
                  <a:lnTo>
                    <a:pt x="0" y="0"/>
                  </a:lnTo>
                  <a:close/>
                </a:path>
              </a:pathLst>
            </a:custGeom>
            <a:blipFill>
              <a:blip r:embed="rId4"/>
              <a:stretch>
                <a:fillRect/>
              </a:stretch>
            </a:blipFill>
          </p:spPr>
        </p:sp>
      </p:grpSp>
      <p:grpSp>
        <p:nvGrpSpPr>
          <p:cNvPr id="5" name="Group 5"/>
          <p:cNvGrpSpPr/>
          <p:nvPr/>
        </p:nvGrpSpPr>
        <p:grpSpPr>
          <a:xfrm>
            <a:off x="4937028" y="1647891"/>
            <a:ext cx="16364460" cy="6332343"/>
            <a:chOff x="0" y="0"/>
            <a:chExt cx="21819280" cy="8443124"/>
          </a:xfrm>
        </p:grpSpPr>
        <p:sp>
          <p:nvSpPr>
            <p:cNvPr id="6" name="Freeform 6"/>
            <p:cNvSpPr/>
            <p:nvPr/>
          </p:nvSpPr>
          <p:spPr>
            <a:xfrm>
              <a:off x="0" y="0"/>
              <a:ext cx="21819281" cy="8443124"/>
            </a:xfrm>
            <a:custGeom>
              <a:avLst/>
              <a:gdLst/>
              <a:ahLst/>
              <a:cxnLst/>
              <a:rect l="l" t="t" r="r" b="b"/>
              <a:pathLst>
                <a:path w="21819281" h="8443124">
                  <a:moveTo>
                    <a:pt x="0" y="0"/>
                  </a:moveTo>
                  <a:lnTo>
                    <a:pt x="21819281" y="0"/>
                  </a:lnTo>
                  <a:lnTo>
                    <a:pt x="21819281" y="8443124"/>
                  </a:lnTo>
                  <a:lnTo>
                    <a:pt x="0" y="8443124"/>
                  </a:lnTo>
                  <a:close/>
                </a:path>
              </a:pathLst>
            </a:custGeom>
            <a:solidFill>
              <a:srgbClr val="000000">
                <a:alpha val="0"/>
              </a:srgbClr>
            </a:solidFill>
          </p:spPr>
        </p:sp>
        <p:sp>
          <p:nvSpPr>
            <p:cNvPr id="7" name="TextBox 7"/>
            <p:cNvSpPr txBox="1"/>
            <p:nvPr/>
          </p:nvSpPr>
          <p:spPr>
            <a:xfrm>
              <a:off x="0" y="-66675"/>
              <a:ext cx="21819280" cy="8509799"/>
            </a:xfrm>
            <a:prstGeom prst="rect">
              <a:avLst/>
            </a:prstGeom>
          </p:spPr>
          <p:txBody>
            <a:bodyPr lIns="0" tIns="0" rIns="0" bIns="0" rtlCol="0" anchor="ctr"/>
            <a:lstStyle/>
            <a:p>
              <a:pPr algn="ctr">
                <a:lnSpc>
                  <a:spcPts val="8531"/>
                </a:lnSpc>
              </a:pPr>
              <a:r>
                <a:rPr lang="en-US" sz="7898" b="1">
                  <a:solidFill>
                    <a:srgbClr val="000000"/>
                  </a:solidFill>
                  <a:latin typeface="Times New Roman Bold"/>
                  <a:ea typeface="Times New Roman Bold"/>
                  <a:cs typeface="Times New Roman Bold"/>
                  <a:sym typeface="Times New Roman Bold"/>
                </a:rPr>
                <a:t>Amazon Dataset</a:t>
              </a:r>
            </a:p>
            <a:p>
              <a:pPr algn="ctr">
                <a:lnSpc>
                  <a:spcPts val="8531"/>
                </a:lnSpc>
              </a:pPr>
              <a:r>
                <a:rPr lang="en-US" sz="7898" b="1">
                  <a:solidFill>
                    <a:srgbClr val="E37026"/>
                  </a:solidFill>
                  <a:latin typeface="Times New Roman Bold"/>
                  <a:ea typeface="Times New Roman Bold"/>
                  <a:cs typeface="Times New Roman Bold"/>
                  <a:sym typeface="Times New Roman Bold"/>
                </a:rPr>
                <a:t>User Stories</a:t>
              </a:r>
            </a:p>
          </p:txBody>
        </p:sp>
      </p:grpSp>
      <p:sp>
        <p:nvSpPr>
          <p:cNvPr id="8" name="Freeform 8"/>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t="-94" b="-94"/>
            </a:stretch>
          </a:blipFill>
        </p:spPr>
      </p:sp>
      <p:grpSp>
        <p:nvGrpSpPr>
          <p:cNvPr id="9" name="Group 9"/>
          <p:cNvGrpSpPr/>
          <p:nvPr/>
        </p:nvGrpSpPr>
        <p:grpSpPr>
          <a:xfrm>
            <a:off x="16998044" y="9356272"/>
            <a:ext cx="1509522" cy="849059"/>
            <a:chOff x="0" y="0"/>
            <a:chExt cx="2012696" cy="1132079"/>
          </a:xfrm>
        </p:grpSpPr>
        <p:sp>
          <p:nvSpPr>
            <p:cNvPr id="10" name="Freeform 10" descr="A blue drop of water  AI-generated content may be incorrect."/>
            <p:cNvSpPr/>
            <p:nvPr/>
          </p:nvSpPr>
          <p:spPr>
            <a:xfrm>
              <a:off x="0" y="0"/>
              <a:ext cx="2012696" cy="1132078"/>
            </a:xfrm>
            <a:custGeom>
              <a:avLst/>
              <a:gdLst/>
              <a:ahLst/>
              <a:cxnLst/>
              <a:rect l="l" t="t" r="r" b="b"/>
              <a:pathLst>
                <a:path w="2012696" h="1132078">
                  <a:moveTo>
                    <a:pt x="0" y="0"/>
                  </a:moveTo>
                  <a:lnTo>
                    <a:pt x="2012696" y="0"/>
                  </a:lnTo>
                  <a:lnTo>
                    <a:pt x="2012696" y="1132078"/>
                  </a:lnTo>
                  <a:lnTo>
                    <a:pt x="0" y="1132078"/>
                  </a:lnTo>
                  <a:lnTo>
                    <a:pt x="0" y="0"/>
                  </a:lnTo>
                  <a:close/>
                </a:path>
              </a:pathLst>
            </a:custGeom>
            <a:blipFill>
              <a:blip r:embed="rId7"/>
              <a:stretch>
                <a:fillRect t="-2" b="-2"/>
              </a:stretch>
            </a:blip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8322" y="214234"/>
            <a:ext cx="16364460" cy="2544287"/>
            <a:chOff x="0" y="0"/>
            <a:chExt cx="21819280" cy="3392382"/>
          </a:xfrm>
        </p:grpSpPr>
        <p:sp>
          <p:nvSpPr>
            <p:cNvPr id="3" name="Freeform 3"/>
            <p:cNvSpPr/>
            <p:nvPr/>
          </p:nvSpPr>
          <p:spPr>
            <a:xfrm>
              <a:off x="0" y="0"/>
              <a:ext cx="21819281" cy="3392382"/>
            </a:xfrm>
            <a:custGeom>
              <a:avLst/>
              <a:gdLst/>
              <a:ahLst/>
              <a:cxnLst/>
              <a:rect l="l" t="t" r="r" b="b"/>
              <a:pathLst>
                <a:path w="21819281" h="3392382">
                  <a:moveTo>
                    <a:pt x="0" y="0"/>
                  </a:moveTo>
                  <a:lnTo>
                    <a:pt x="21819281" y="0"/>
                  </a:lnTo>
                  <a:lnTo>
                    <a:pt x="21819281" y="3392382"/>
                  </a:lnTo>
                  <a:lnTo>
                    <a:pt x="0" y="3392382"/>
                  </a:lnTo>
                  <a:close/>
                </a:path>
              </a:pathLst>
            </a:custGeom>
            <a:solidFill>
              <a:srgbClr val="000000">
                <a:alpha val="0"/>
              </a:srgbClr>
            </a:solidFill>
          </p:spPr>
        </p:sp>
        <p:sp>
          <p:nvSpPr>
            <p:cNvPr id="4" name="TextBox 4"/>
            <p:cNvSpPr txBox="1"/>
            <p:nvPr/>
          </p:nvSpPr>
          <p:spPr>
            <a:xfrm>
              <a:off x="0" y="-47625"/>
              <a:ext cx="21819280" cy="3440007"/>
            </a:xfrm>
            <a:prstGeom prst="rect">
              <a:avLst/>
            </a:prstGeom>
          </p:spPr>
          <p:txBody>
            <a:bodyPr lIns="0" tIns="0" rIns="0" bIns="0" rtlCol="0" anchor="ctr"/>
            <a:lstStyle/>
            <a:p>
              <a:pPr algn="ctr">
                <a:lnSpc>
                  <a:spcPts val="5400"/>
                </a:lnSpc>
              </a:pPr>
              <a:r>
                <a:rPr lang="en-US" sz="4999" b="1">
                  <a:solidFill>
                    <a:srgbClr val="000000"/>
                  </a:solidFill>
                  <a:latin typeface="Times New Roman Bold"/>
                  <a:ea typeface="Times New Roman Bold"/>
                  <a:cs typeface="Times New Roman Bold"/>
                  <a:sym typeface="Times New Roman Bold"/>
                </a:rPr>
                <a:t>1. Which age group (maturity rating) is watching hindi movies? also, the movie titles(using SparkScala)</a:t>
              </a:r>
            </a:p>
            <a:p>
              <a:pPr algn="ctr">
                <a:lnSpc>
                  <a:spcPts val="6480"/>
                </a:lnSpc>
              </a:pPr>
              <a:endParaRPr lang="en-US" sz="4999" b="1">
                <a:solidFill>
                  <a:srgbClr val="000000"/>
                </a:solidFill>
                <a:latin typeface="Times New Roman Bold"/>
                <a:ea typeface="Times New Roman Bold"/>
                <a:cs typeface="Times New Roman Bold"/>
                <a:sym typeface="Times New Roman Bold"/>
              </a:endParaRPr>
            </a:p>
          </p:txBody>
        </p:sp>
      </p:grpSp>
      <p:sp>
        <p:nvSpPr>
          <p:cNvPr id="5" name="Freeform 5"/>
          <p:cNvSpPr/>
          <p:nvPr/>
        </p:nvSpPr>
        <p:spPr>
          <a:xfrm>
            <a:off x="5053108" y="1712440"/>
            <a:ext cx="8177212" cy="89344"/>
          </a:xfrm>
          <a:custGeom>
            <a:avLst/>
            <a:gdLst/>
            <a:ahLst/>
            <a:cxnLst/>
            <a:rect l="l" t="t" r="r" b="b"/>
            <a:pathLst>
              <a:path w="8177212" h="89344">
                <a:moveTo>
                  <a:pt x="0" y="0"/>
                </a:moveTo>
                <a:lnTo>
                  <a:pt x="8177212" y="0"/>
                </a:lnTo>
                <a:lnTo>
                  <a:pt x="8177212" y="89344"/>
                </a:lnTo>
                <a:lnTo>
                  <a:pt x="0" y="89344"/>
                </a:lnTo>
                <a:lnTo>
                  <a:pt x="0" y="0"/>
                </a:lnTo>
                <a:close/>
              </a:path>
            </a:pathLst>
          </a:custGeom>
          <a:blipFill>
            <a:blip r:embed="rId2">
              <a:extLst>
                <a:ext uri="{96DAC541-7B7A-43D3-8B79-37D633B846F1}">
                  <asvg:svgBlip xmlns:asvg="http://schemas.microsoft.com/office/drawing/2016/SVG/main" r:embed="rId3"/>
                </a:ext>
              </a:extLst>
            </a:blip>
            <a:stretch>
              <a:fillRect t="-3274" b="-3274"/>
            </a:stretch>
          </a:blipFill>
        </p:spPr>
      </p:sp>
      <p:grpSp>
        <p:nvGrpSpPr>
          <p:cNvPr id="6" name="Group 6"/>
          <p:cNvGrpSpPr/>
          <p:nvPr/>
        </p:nvGrpSpPr>
        <p:grpSpPr>
          <a:xfrm>
            <a:off x="13230320" y="2443448"/>
            <a:ext cx="4779074" cy="5400104"/>
            <a:chOff x="0" y="0"/>
            <a:chExt cx="6372098" cy="7200139"/>
          </a:xfrm>
        </p:grpSpPr>
        <p:sp>
          <p:nvSpPr>
            <p:cNvPr id="7" name="Freeform 7"/>
            <p:cNvSpPr/>
            <p:nvPr/>
          </p:nvSpPr>
          <p:spPr>
            <a:xfrm>
              <a:off x="0" y="0"/>
              <a:ext cx="6372098" cy="7200138"/>
            </a:xfrm>
            <a:custGeom>
              <a:avLst/>
              <a:gdLst/>
              <a:ahLst/>
              <a:cxnLst/>
              <a:rect l="l" t="t" r="r" b="b"/>
              <a:pathLst>
                <a:path w="6372098" h="7200138">
                  <a:moveTo>
                    <a:pt x="0" y="0"/>
                  </a:moveTo>
                  <a:lnTo>
                    <a:pt x="6372098" y="0"/>
                  </a:lnTo>
                  <a:lnTo>
                    <a:pt x="6372098" y="7200138"/>
                  </a:lnTo>
                  <a:lnTo>
                    <a:pt x="0" y="7200138"/>
                  </a:lnTo>
                  <a:lnTo>
                    <a:pt x="0" y="0"/>
                  </a:lnTo>
                  <a:close/>
                </a:path>
              </a:pathLst>
            </a:custGeom>
            <a:blipFill>
              <a:blip r:embed="rId4"/>
              <a:stretch>
                <a:fillRect t="-8499" r="-33972" b="-8499"/>
              </a:stretch>
            </a:blipFill>
          </p:spPr>
        </p:sp>
      </p:grpSp>
      <p:grpSp>
        <p:nvGrpSpPr>
          <p:cNvPr id="8" name="Group 8"/>
          <p:cNvGrpSpPr/>
          <p:nvPr/>
        </p:nvGrpSpPr>
        <p:grpSpPr>
          <a:xfrm>
            <a:off x="663013" y="2112643"/>
            <a:ext cx="11500765" cy="4446952"/>
            <a:chOff x="0" y="0"/>
            <a:chExt cx="15334354" cy="5929269"/>
          </a:xfrm>
        </p:grpSpPr>
        <p:sp>
          <p:nvSpPr>
            <p:cNvPr id="9" name="Freeform 9"/>
            <p:cNvSpPr/>
            <p:nvPr/>
          </p:nvSpPr>
          <p:spPr>
            <a:xfrm>
              <a:off x="0" y="0"/>
              <a:ext cx="15334362" cy="5929249"/>
            </a:xfrm>
            <a:custGeom>
              <a:avLst/>
              <a:gdLst/>
              <a:ahLst/>
              <a:cxnLst/>
              <a:rect l="l" t="t" r="r" b="b"/>
              <a:pathLst>
                <a:path w="15334362" h="5929249">
                  <a:moveTo>
                    <a:pt x="0" y="0"/>
                  </a:moveTo>
                  <a:lnTo>
                    <a:pt x="15334362" y="0"/>
                  </a:lnTo>
                  <a:lnTo>
                    <a:pt x="15334362" y="5929249"/>
                  </a:lnTo>
                  <a:lnTo>
                    <a:pt x="0" y="5929249"/>
                  </a:lnTo>
                  <a:lnTo>
                    <a:pt x="0" y="0"/>
                  </a:lnTo>
                  <a:close/>
                </a:path>
              </a:pathLst>
            </a:custGeom>
            <a:blipFill>
              <a:blip r:embed="rId5"/>
              <a:stretch>
                <a:fillRect t="-2768" b="-2768"/>
              </a:stretch>
            </a:blipFill>
          </p:spPr>
        </p:sp>
      </p:grpSp>
      <p:grpSp>
        <p:nvGrpSpPr>
          <p:cNvPr id="10" name="Group 10"/>
          <p:cNvGrpSpPr/>
          <p:nvPr/>
        </p:nvGrpSpPr>
        <p:grpSpPr>
          <a:xfrm>
            <a:off x="7319712" y="6559595"/>
            <a:ext cx="5910608" cy="3505624"/>
            <a:chOff x="0" y="0"/>
            <a:chExt cx="9570587" cy="5676383"/>
          </a:xfrm>
        </p:grpSpPr>
        <p:sp>
          <p:nvSpPr>
            <p:cNvPr id="11" name="Freeform 11"/>
            <p:cNvSpPr/>
            <p:nvPr/>
          </p:nvSpPr>
          <p:spPr>
            <a:xfrm>
              <a:off x="0" y="0"/>
              <a:ext cx="9570593" cy="5676314"/>
            </a:xfrm>
            <a:custGeom>
              <a:avLst/>
              <a:gdLst/>
              <a:ahLst/>
              <a:cxnLst/>
              <a:rect l="l" t="t" r="r" b="b"/>
              <a:pathLst>
                <a:path w="9570593" h="5676314">
                  <a:moveTo>
                    <a:pt x="0" y="0"/>
                  </a:moveTo>
                  <a:lnTo>
                    <a:pt x="9570593" y="0"/>
                  </a:lnTo>
                  <a:lnTo>
                    <a:pt x="9570593" y="5676314"/>
                  </a:lnTo>
                  <a:lnTo>
                    <a:pt x="0" y="5676314"/>
                  </a:lnTo>
                  <a:lnTo>
                    <a:pt x="0" y="0"/>
                  </a:lnTo>
                  <a:close/>
                </a:path>
              </a:pathLst>
            </a:custGeom>
            <a:blipFill>
              <a:blip r:embed="rId6"/>
              <a:stretch>
                <a:fillRect t="-8107" b="-8107"/>
              </a:stretch>
            </a:blipFill>
          </p:spPr>
        </p:sp>
      </p:grpSp>
      <p:grpSp>
        <p:nvGrpSpPr>
          <p:cNvPr id="12" name="Group 12"/>
          <p:cNvGrpSpPr/>
          <p:nvPr/>
        </p:nvGrpSpPr>
        <p:grpSpPr>
          <a:xfrm>
            <a:off x="16769444" y="9112596"/>
            <a:ext cx="1787272" cy="1005364"/>
            <a:chOff x="0" y="0"/>
            <a:chExt cx="2383029" cy="1340485"/>
          </a:xfrm>
        </p:grpSpPr>
        <p:sp>
          <p:nvSpPr>
            <p:cNvPr id="13" name="Freeform 13" descr="A blue drop of water  AI-generated content may be incorrect."/>
            <p:cNvSpPr/>
            <p:nvPr/>
          </p:nvSpPr>
          <p:spPr>
            <a:xfrm>
              <a:off x="0" y="0"/>
              <a:ext cx="2383028" cy="1340485"/>
            </a:xfrm>
            <a:custGeom>
              <a:avLst/>
              <a:gdLst/>
              <a:ahLst/>
              <a:cxnLst/>
              <a:rect l="l" t="t" r="r" b="b"/>
              <a:pathLst>
                <a:path w="2383028" h="1340485">
                  <a:moveTo>
                    <a:pt x="0" y="0"/>
                  </a:moveTo>
                  <a:lnTo>
                    <a:pt x="2383028" y="0"/>
                  </a:lnTo>
                  <a:lnTo>
                    <a:pt x="2383028" y="1340485"/>
                  </a:lnTo>
                  <a:lnTo>
                    <a:pt x="0" y="1340485"/>
                  </a:lnTo>
                  <a:lnTo>
                    <a:pt x="0" y="0"/>
                  </a:lnTo>
                  <a:close/>
                </a:path>
              </a:pathLst>
            </a:custGeom>
            <a:blipFill>
              <a:blip r:embed="rId7"/>
              <a:stretch>
                <a:fillRect l="-1" r="-1"/>
              </a:stretch>
            </a:blipFill>
          </p:spPr>
        </p:sp>
      </p:grpSp>
      <p:sp>
        <p:nvSpPr>
          <p:cNvPr id="14" name="Freeform 14"/>
          <p:cNvSpPr/>
          <p:nvPr/>
        </p:nvSpPr>
        <p:spPr>
          <a:xfrm>
            <a:off x="357896" y="7354909"/>
            <a:ext cx="5271853" cy="1903391"/>
          </a:xfrm>
          <a:custGeom>
            <a:avLst/>
            <a:gdLst/>
            <a:ahLst/>
            <a:cxnLst/>
            <a:rect l="l" t="t" r="r" b="b"/>
            <a:pathLst>
              <a:path w="5271853" h="1903391">
                <a:moveTo>
                  <a:pt x="0" y="0"/>
                </a:moveTo>
                <a:lnTo>
                  <a:pt x="5271853" y="0"/>
                </a:lnTo>
                <a:lnTo>
                  <a:pt x="5271853" y="1903391"/>
                </a:lnTo>
                <a:lnTo>
                  <a:pt x="0" y="1903391"/>
                </a:lnTo>
                <a:lnTo>
                  <a:pt x="0" y="0"/>
                </a:lnTo>
                <a:close/>
              </a:path>
            </a:pathLst>
          </a:custGeom>
          <a:blipFill>
            <a:blip r:embed="rId8"/>
            <a:stretch>
              <a:fillRect/>
            </a:stretch>
          </a:blipFill>
        </p:spPr>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2604" y="-149783"/>
            <a:ext cx="9144000" cy="10389373"/>
          </a:xfrm>
          <a:custGeom>
            <a:avLst/>
            <a:gdLst/>
            <a:ahLst/>
            <a:cxnLst/>
            <a:rect l="l" t="t" r="r" b="b"/>
            <a:pathLst>
              <a:path w="9144000" h="10389373">
                <a:moveTo>
                  <a:pt x="0" y="0"/>
                </a:moveTo>
                <a:lnTo>
                  <a:pt x="9144000" y="0"/>
                </a:lnTo>
                <a:lnTo>
                  <a:pt x="9144000" y="10389374"/>
                </a:lnTo>
                <a:lnTo>
                  <a:pt x="0" y="10389374"/>
                </a:lnTo>
                <a:lnTo>
                  <a:pt x="0" y="0"/>
                </a:lnTo>
                <a:close/>
              </a:path>
            </a:pathLst>
          </a:custGeom>
          <a:blipFill>
            <a:blip r:embed="rId2"/>
            <a:stretch>
              <a:fillRect r="-149029"/>
            </a:stretch>
          </a:blipFill>
        </p:spPr>
      </p:sp>
      <p:grpSp>
        <p:nvGrpSpPr>
          <p:cNvPr id="3" name="Group 3"/>
          <p:cNvGrpSpPr/>
          <p:nvPr/>
        </p:nvGrpSpPr>
        <p:grpSpPr>
          <a:xfrm>
            <a:off x="16921110" y="9332714"/>
            <a:ext cx="1576959" cy="887063"/>
            <a:chOff x="0" y="0"/>
            <a:chExt cx="2102612" cy="1182751"/>
          </a:xfrm>
        </p:grpSpPr>
        <p:sp>
          <p:nvSpPr>
            <p:cNvPr id="4" name="Freeform 4" descr="A blue drop of water  AI-generated content may be incorrect."/>
            <p:cNvSpPr/>
            <p:nvPr/>
          </p:nvSpPr>
          <p:spPr>
            <a:xfrm>
              <a:off x="0" y="0"/>
              <a:ext cx="2102612" cy="1182751"/>
            </a:xfrm>
            <a:custGeom>
              <a:avLst/>
              <a:gdLst/>
              <a:ahLst/>
              <a:cxnLst/>
              <a:rect l="l" t="t" r="r" b="b"/>
              <a:pathLst>
                <a:path w="2102612" h="1182751">
                  <a:moveTo>
                    <a:pt x="0" y="0"/>
                  </a:moveTo>
                  <a:lnTo>
                    <a:pt x="2102612" y="0"/>
                  </a:lnTo>
                  <a:lnTo>
                    <a:pt x="2102612" y="1182751"/>
                  </a:lnTo>
                  <a:lnTo>
                    <a:pt x="0" y="1182751"/>
                  </a:lnTo>
                  <a:lnTo>
                    <a:pt x="0" y="0"/>
                  </a:lnTo>
                  <a:close/>
                </a:path>
              </a:pathLst>
            </a:custGeom>
            <a:blipFill>
              <a:blip r:embed="rId3"/>
              <a:stretch>
                <a:fillRect l="-1" r="-1"/>
              </a:stretch>
            </a:blipFill>
          </p:spPr>
        </p:sp>
      </p:grpSp>
      <p:grpSp>
        <p:nvGrpSpPr>
          <p:cNvPr id="5" name="Group 5"/>
          <p:cNvGrpSpPr/>
          <p:nvPr/>
        </p:nvGrpSpPr>
        <p:grpSpPr>
          <a:xfrm>
            <a:off x="9726604" y="2282908"/>
            <a:ext cx="12935562" cy="5523992"/>
            <a:chOff x="0" y="0"/>
            <a:chExt cx="17247416" cy="7365323"/>
          </a:xfrm>
        </p:grpSpPr>
        <p:sp>
          <p:nvSpPr>
            <p:cNvPr id="6" name="Freeform 6"/>
            <p:cNvSpPr/>
            <p:nvPr/>
          </p:nvSpPr>
          <p:spPr>
            <a:xfrm>
              <a:off x="0" y="1340083"/>
              <a:ext cx="17247416" cy="6025240"/>
            </a:xfrm>
            <a:custGeom>
              <a:avLst/>
              <a:gdLst/>
              <a:ahLst/>
              <a:cxnLst/>
              <a:rect l="l" t="t" r="r" b="b"/>
              <a:pathLst>
                <a:path w="17247416" h="6025240">
                  <a:moveTo>
                    <a:pt x="0" y="0"/>
                  </a:moveTo>
                  <a:lnTo>
                    <a:pt x="17247416" y="0"/>
                  </a:lnTo>
                  <a:lnTo>
                    <a:pt x="17247416" y="6025240"/>
                  </a:lnTo>
                  <a:lnTo>
                    <a:pt x="0" y="6025240"/>
                  </a:lnTo>
                  <a:lnTo>
                    <a:pt x="0" y="0"/>
                  </a:lnTo>
                  <a:close/>
                </a:path>
              </a:pathLst>
            </a:custGeom>
            <a:blipFill>
              <a:blip r:embed="rId4"/>
              <a:stretch>
                <a:fillRect/>
              </a:stretch>
            </a:blipFill>
          </p:spPr>
        </p:sp>
        <p:grpSp>
          <p:nvGrpSpPr>
            <p:cNvPr id="7" name="Group 7"/>
            <p:cNvGrpSpPr/>
            <p:nvPr/>
          </p:nvGrpSpPr>
          <p:grpSpPr>
            <a:xfrm>
              <a:off x="1117600" y="0"/>
              <a:ext cx="6693784" cy="6996951"/>
              <a:chOff x="0" y="0"/>
              <a:chExt cx="7143620" cy="7467161"/>
            </a:xfrm>
          </p:grpSpPr>
          <p:sp>
            <p:nvSpPr>
              <p:cNvPr id="8" name="Freeform 8"/>
              <p:cNvSpPr/>
              <p:nvPr/>
            </p:nvSpPr>
            <p:spPr>
              <a:xfrm>
                <a:off x="0" y="0"/>
                <a:ext cx="7143620" cy="7467160"/>
              </a:xfrm>
              <a:custGeom>
                <a:avLst/>
                <a:gdLst/>
                <a:ahLst/>
                <a:cxnLst/>
                <a:rect l="l" t="t" r="r" b="b"/>
                <a:pathLst>
                  <a:path w="7143620" h="7467160">
                    <a:moveTo>
                      <a:pt x="0" y="0"/>
                    </a:moveTo>
                    <a:lnTo>
                      <a:pt x="7143620" y="0"/>
                    </a:lnTo>
                    <a:lnTo>
                      <a:pt x="7143620" y="7467160"/>
                    </a:lnTo>
                    <a:lnTo>
                      <a:pt x="0" y="7467160"/>
                    </a:lnTo>
                    <a:close/>
                  </a:path>
                </a:pathLst>
              </a:custGeom>
              <a:solidFill>
                <a:srgbClr val="000000">
                  <a:alpha val="0"/>
                </a:srgbClr>
              </a:solidFill>
            </p:spPr>
          </p:sp>
          <p:sp>
            <p:nvSpPr>
              <p:cNvPr id="9" name="TextBox 9"/>
              <p:cNvSpPr txBox="1"/>
              <p:nvPr/>
            </p:nvSpPr>
            <p:spPr>
              <a:xfrm>
                <a:off x="0" y="-57150"/>
                <a:ext cx="7143620" cy="7524311"/>
              </a:xfrm>
              <a:prstGeom prst="rect">
                <a:avLst/>
              </a:prstGeom>
            </p:spPr>
            <p:txBody>
              <a:bodyPr lIns="0" tIns="0" rIns="0" bIns="0" rtlCol="0" anchor="b"/>
              <a:lstStyle/>
              <a:p>
                <a:pPr algn="l">
                  <a:lnSpc>
                    <a:spcPts val="7128"/>
                  </a:lnSpc>
                </a:pPr>
                <a:r>
                  <a:rPr lang="en-US" sz="6600" b="1">
                    <a:solidFill>
                      <a:srgbClr val="000000"/>
                    </a:solidFill>
                    <a:latin typeface="Times New Roman Bold"/>
                    <a:ea typeface="Times New Roman Bold"/>
                    <a:cs typeface="Times New Roman Bold"/>
                    <a:sym typeface="Times New Roman Bold"/>
                  </a:rPr>
                  <a:t>Team </a:t>
                </a:r>
              </a:p>
              <a:p>
                <a:pPr algn="l">
                  <a:lnSpc>
                    <a:spcPts val="7128"/>
                  </a:lnSpc>
                </a:pPr>
                <a:endParaRPr lang="en-US" sz="6600" b="1">
                  <a:solidFill>
                    <a:srgbClr val="000000"/>
                  </a:solidFill>
                  <a:latin typeface="Times New Roman Bold"/>
                  <a:ea typeface="Times New Roman Bold"/>
                  <a:cs typeface="Times New Roman Bold"/>
                  <a:sym typeface="Times New Roman Bold"/>
                </a:endParaRPr>
              </a:p>
              <a:p>
                <a:pPr algn="l">
                  <a:lnSpc>
                    <a:spcPts val="7128"/>
                  </a:lnSpc>
                </a:pPr>
                <a:endParaRPr lang="en-US" sz="6600" b="1">
                  <a:solidFill>
                    <a:srgbClr val="000000"/>
                  </a:solidFill>
                  <a:latin typeface="Times New Roman Bold"/>
                  <a:ea typeface="Times New Roman Bold"/>
                  <a:cs typeface="Times New Roman Bold"/>
                  <a:sym typeface="Times New Roman Bold"/>
                </a:endParaRPr>
              </a:p>
              <a:p>
                <a:pPr algn="l">
                  <a:lnSpc>
                    <a:spcPts val="7128"/>
                  </a:lnSpc>
                </a:pPr>
                <a:endParaRPr lang="en-US" sz="6600" b="1">
                  <a:solidFill>
                    <a:srgbClr val="000000"/>
                  </a:solidFill>
                  <a:latin typeface="Times New Roman Bold"/>
                  <a:ea typeface="Times New Roman Bold"/>
                  <a:cs typeface="Times New Roman Bold"/>
                  <a:sym typeface="Times New Roman Bold"/>
                </a:endParaRPr>
              </a:p>
            </p:txBody>
          </p:sp>
        </p:grpSp>
      </p:grpSp>
      <p:sp>
        <p:nvSpPr>
          <p:cNvPr id="10" name="Freeform 10"/>
          <p:cNvSpPr/>
          <p:nvPr/>
        </p:nvSpPr>
        <p:spPr>
          <a:xfrm>
            <a:off x="10708526" y="6512236"/>
            <a:ext cx="5845712" cy="100094"/>
          </a:xfrm>
          <a:custGeom>
            <a:avLst/>
            <a:gdLst/>
            <a:ahLst/>
            <a:cxnLst/>
            <a:rect l="l" t="t" r="r" b="b"/>
            <a:pathLst>
              <a:path w="5845712" h="100094">
                <a:moveTo>
                  <a:pt x="0" y="0"/>
                </a:moveTo>
                <a:lnTo>
                  <a:pt x="5845712" y="0"/>
                </a:lnTo>
                <a:lnTo>
                  <a:pt x="5845712" y="100093"/>
                </a:lnTo>
                <a:lnTo>
                  <a:pt x="0" y="1000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t="-94" b="-94"/>
            </a:stretch>
          </a:blipFill>
        </p:spPr>
      </p:sp>
      <p:grpSp>
        <p:nvGrpSpPr>
          <p:cNvPr id="12" name="Group 12"/>
          <p:cNvGrpSpPr/>
          <p:nvPr/>
        </p:nvGrpSpPr>
        <p:grpSpPr>
          <a:xfrm>
            <a:off x="3798928" y="3759780"/>
            <a:ext cx="1989186" cy="391342"/>
            <a:chOff x="0" y="0"/>
            <a:chExt cx="523901" cy="103069"/>
          </a:xfrm>
        </p:grpSpPr>
        <p:sp>
          <p:nvSpPr>
            <p:cNvPr id="13" name="Freeform 13"/>
            <p:cNvSpPr/>
            <p:nvPr/>
          </p:nvSpPr>
          <p:spPr>
            <a:xfrm>
              <a:off x="0" y="0"/>
              <a:ext cx="523901" cy="103069"/>
            </a:xfrm>
            <a:custGeom>
              <a:avLst/>
              <a:gdLst/>
              <a:ahLst/>
              <a:cxnLst/>
              <a:rect l="l" t="t" r="r" b="b"/>
              <a:pathLst>
                <a:path w="523901" h="103069">
                  <a:moveTo>
                    <a:pt x="0" y="0"/>
                  </a:moveTo>
                  <a:lnTo>
                    <a:pt x="523901" y="0"/>
                  </a:lnTo>
                  <a:lnTo>
                    <a:pt x="523901" y="103069"/>
                  </a:lnTo>
                  <a:lnTo>
                    <a:pt x="0" y="103069"/>
                  </a:lnTo>
                  <a:close/>
                </a:path>
              </a:pathLst>
            </a:custGeom>
            <a:solidFill>
              <a:srgbClr val="FDFFFA"/>
            </a:solidFill>
          </p:spPr>
        </p:sp>
        <p:sp>
          <p:nvSpPr>
            <p:cNvPr id="14" name="TextBox 14"/>
            <p:cNvSpPr txBox="1"/>
            <p:nvPr/>
          </p:nvSpPr>
          <p:spPr>
            <a:xfrm>
              <a:off x="0" y="28575"/>
              <a:ext cx="523901" cy="74494"/>
            </a:xfrm>
            <a:prstGeom prst="rect">
              <a:avLst/>
            </a:prstGeom>
          </p:spPr>
          <p:txBody>
            <a:bodyPr lIns="50800" tIns="50800" rIns="50800" bIns="50800" rtlCol="0" anchor="ctr"/>
            <a:lstStyle/>
            <a:p>
              <a:pPr algn="ctr">
                <a:lnSpc>
                  <a:spcPts val="2430"/>
                </a:lnSpc>
              </a:pPr>
              <a:endParaRPr/>
            </a:p>
          </p:txBody>
        </p:sp>
      </p:grpSp>
      <p:grpSp>
        <p:nvGrpSpPr>
          <p:cNvPr id="15" name="Group 15"/>
          <p:cNvGrpSpPr/>
          <p:nvPr/>
        </p:nvGrpSpPr>
        <p:grpSpPr>
          <a:xfrm>
            <a:off x="3963502" y="3591858"/>
            <a:ext cx="2090215" cy="727187"/>
            <a:chOff x="0" y="0"/>
            <a:chExt cx="2786954" cy="969583"/>
          </a:xfrm>
        </p:grpSpPr>
        <p:sp>
          <p:nvSpPr>
            <p:cNvPr id="16" name="Freeform 16"/>
            <p:cNvSpPr/>
            <p:nvPr/>
          </p:nvSpPr>
          <p:spPr>
            <a:xfrm>
              <a:off x="0" y="0"/>
              <a:ext cx="2786954" cy="969583"/>
            </a:xfrm>
            <a:custGeom>
              <a:avLst/>
              <a:gdLst/>
              <a:ahLst/>
              <a:cxnLst/>
              <a:rect l="l" t="t" r="r" b="b"/>
              <a:pathLst>
                <a:path w="2786954" h="969583">
                  <a:moveTo>
                    <a:pt x="0" y="0"/>
                  </a:moveTo>
                  <a:lnTo>
                    <a:pt x="2786954" y="0"/>
                  </a:lnTo>
                  <a:lnTo>
                    <a:pt x="2786954" y="969583"/>
                  </a:lnTo>
                  <a:lnTo>
                    <a:pt x="0" y="969583"/>
                  </a:lnTo>
                  <a:close/>
                </a:path>
              </a:pathLst>
            </a:custGeom>
            <a:solidFill>
              <a:srgbClr val="000000">
                <a:alpha val="0"/>
              </a:srgbClr>
            </a:solidFill>
          </p:spPr>
        </p:sp>
        <p:sp>
          <p:nvSpPr>
            <p:cNvPr id="17" name="TextBox 17"/>
            <p:cNvSpPr txBox="1"/>
            <p:nvPr/>
          </p:nvSpPr>
          <p:spPr>
            <a:xfrm>
              <a:off x="0" y="28575"/>
              <a:ext cx="2786954" cy="941008"/>
            </a:xfrm>
            <a:prstGeom prst="rect">
              <a:avLst/>
            </a:prstGeom>
          </p:spPr>
          <p:txBody>
            <a:bodyPr lIns="0" tIns="0" rIns="0" bIns="0" rtlCol="0" anchor="ctr"/>
            <a:lstStyle/>
            <a:p>
              <a:pPr algn="l">
                <a:lnSpc>
                  <a:spcPts val="2430"/>
                </a:lnSpc>
              </a:pPr>
              <a:r>
                <a:rPr lang="en-US" sz="2250" b="1">
                  <a:solidFill>
                    <a:srgbClr val="000000"/>
                  </a:solidFill>
                  <a:latin typeface="Aptos Bold"/>
                  <a:ea typeface="Aptos Bold"/>
                  <a:cs typeface="Aptos Bold"/>
                  <a:sym typeface="Aptos Bold"/>
                </a:rPr>
                <a:t>Venkat Sir</a:t>
              </a:r>
            </a:p>
          </p:txBody>
        </p:sp>
      </p:grpSp>
      <p:grpSp>
        <p:nvGrpSpPr>
          <p:cNvPr id="18" name="Group 18"/>
          <p:cNvGrpSpPr/>
          <p:nvPr/>
        </p:nvGrpSpPr>
        <p:grpSpPr>
          <a:xfrm rot="5400000">
            <a:off x="7050911" y="5104756"/>
            <a:ext cx="4052037" cy="391342"/>
            <a:chOff x="0" y="0"/>
            <a:chExt cx="1067203" cy="103069"/>
          </a:xfrm>
        </p:grpSpPr>
        <p:sp>
          <p:nvSpPr>
            <p:cNvPr id="19" name="Freeform 19"/>
            <p:cNvSpPr/>
            <p:nvPr/>
          </p:nvSpPr>
          <p:spPr>
            <a:xfrm>
              <a:off x="0" y="0"/>
              <a:ext cx="1067203" cy="103069"/>
            </a:xfrm>
            <a:custGeom>
              <a:avLst/>
              <a:gdLst/>
              <a:ahLst/>
              <a:cxnLst/>
              <a:rect l="l" t="t" r="r" b="b"/>
              <a:pathLst>
                <a:path w="1067203" h="103069">
                  <a:moveTo>
                    <a:pt x="0" y="0"/>
                  </a:moveTo>
                  <a:lnTo>
                    <a:pt x="1067203" y="0"/>
                  </a:lnTo>
                  <a:lnTo>
                    <a:pt x="1067203" y="103069"/>
                  </a:lnTo>
                  <a:lnTo>
                    <a:pt x="0" y="103069"/>
                  </a:lnTo>
                  <a:close/>
                </a:path>
              </a:pathLst>
            </a:custGeom>
            <a:solidFill>
              <a:srgbClr val="FDFFFA"/>
            </a:solidFill>
          </p:spPr>
        </p:sp>
        <p:sp>
          <p:nvSpPr>
            <p:cNvPr id="20" name="TextBox 20"/>
            <p:cNvSpPr txBox="1"/>
            <p:nvPr/>
          </p:nvSpPr>
          <p:spPr>
            <a:xfrm>
              <a:off x="0" y="28575"/>
              <a:ext cx="1067203" cy="74494"/>
            </a:xfrm>
            <a:prstGeom prst="rect">
              <a:avLst/>
            </a:prstGeom>
          </p:spPr>
          <p:txBody>
            <a:bodyPr lIns="50800" tIns="50800" rIns="50800" bIns="50800" rtlCol="0" anchor="ctr"/>
            <a:lstStyle/>
            <a:p>
              <a:pPr algn="ctr">
                <a:lnSpc>
                  <a:spcPts val="2430"/>
                </a:lnSpc>
              </a:pPr>
              <a:endParaRP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1770" y="462501"/>
            <a:ext cx="16364460" cy="2544287"/>
            <a:chOff x="0" y="0"/>
            <a:chExt cx="21819280" cy="3392382"/>
          </a:xfrm>
        </p:grpSpPr>
        <p:sp>
          <p:nvSpPr>
            <p:cNvPr id="3" name="Freeform 3"/>
            <p:cNvSpPr/>
            <p:nvPr/>
          </p:nvSpPr>
          <p:spPr>
            <a:xfrm>
              <a:off x="0" y="0"/>
              <a:ext cx="21819281" cy="3392382"/>
            </a:xfrm>
            <a:custGeom>
              <a:avLst/>
              <a:gdLst/>
              <a:ahLst/>
              <a:cxnLst/>
              <a:rect l="l" t="t" r="r" b="b"/>
              <a:pathLst>
                <a:path w="21819281" h="3392382">
                  <a:moveTo>
                    <a:pt x="0" y="0"/>
                  </a:moveTo>
                  <a:lnTo>
                    <a:pt x="21819281" y="0"/>
                  </a:lnTo>
                  <a:lnTo>
                    <a:pt x="21819281" y="3392382"/>
                  </a:lnTo>
                  <a:lnTo>
                    <a:pt x="0" y="3392382"/>
                  </a:lnTo>
                  <a:close/>
                </a:path>
              </a:pathLst>
            </a:custGeom>
            <a:solidFill>
              <a:srgbClr val="000000">
                <a:alpha val="0"/>
              </a:srgbClr>
            </a:solidFill>
          </p:spPr>
        </p:sp>
        <p:sp>
          <p:nvSpPr>
            <p:cNvPr id="4" name="TextBox 4"/>
            <p:cNvSpPr txBox="1"/>
            <p:nvPr/>
          </p:nvSpPr>
          <p:spPr>
            <a:xfrm>
              <a:off x="0" y="-47625"/>
              <a:ext cx="21819280" cy="3440007"/>
            </a:xfrm>
            <a:prstGeom prst="rect">
              <a:avLst/>
            </a:prstGeom>
          </p:spPr>
          <p:txBody>
            <a:bodyPr lIns="0" tIns="0" rIns="0" bIns="0" rtlCol="0" anchor="ctr"/>
            <a:lstStyle/>
            <a:p>
              <a:pPr algn="ctr">
                <a:lnSpc>
                  <a:spcPts val="5400"/>
                </a:lnSpc>
              </a:pPr>
              <a:r>
                <a:rPr lang="en-US" sz="4999" b="1">
                  <a:solidFill>
                    <a:srgbClr val="000000"/>
                  </a:solidFill>
                  <a:latin typeface="Times New Roman Bold"/>
                  <a:ea typeface="Times New Roman Bold"/>
                  <a:cs typeface="Times New Roman Bold"/>
                  <a:sym typeface="Times New Roman Bold"/>
                </a:rPr>
                <a:t>2. Which movie has the highest running duration and in which year?(using PySpark) </a:t>
              </a:r>
            </a:p>
            <a:p>
              <a:pPr algn="ctr">
                <a:lnSpc>
                  <a:spcPts val="6480"/>
                </a:lnSpc>
              </a:pPr>
              <a:endParaRPr lang="en-US" sz="4999" b="1">
                <a:solidFill>
                  <a:srgbClr val="000000"/>
                </a:solidFill>
                <a:latin typeface="Times New Roman Bold"/>
                <a:ea typeface="Times New Roman Bold"/>
                <a:cs typeface="Times New Roman Bold"/>
                <a:sym typeface="Times New Roman Bold"/>
              </a:endParaRPr>
            </a:p>
          </p:txBody>
        </p:sp>
      </p:grpSp>
      <p:sp>
        <p:nvSpPr>
          <p:cNvPr id="5" name="Freeform 5"/>
          <p:cNvSpPr/>
          <p:nvPr/>
        </p:nvSpPr>
        <p:spPr>
          <a:xfrm>
            <a:off x="5022152" y="1962592"/>
            <a:ext cx="8177212" cy="89344"/>
          </a:xfrm>
          <a:custGeom>
            <a:avLst/>
            <a:gdLst/>
            <a:ahLst/>
            <a:cxnLst/>
            <a:rect l="l" t="t" r="r" b="b"/>
            <a:pathLst>
              <a:path w="8177212" h="89344">
                <a:moveTo>
                  <a:pt x="0" y="0"/>
                </a:moveTo>
                <a:lnTo>
                  <a:pt x="8177212" y="0"/>
                </a:lnTo>
                <a:lnTo>
                  <a:pt x="8177212" y="89344"/>
                </a:lnTo>
                <a:lnTo>
                  <a:pt x="0" y="89344"/>
                </a:lnTo>
                <a:lnTo>
                  <a:pt x="0" y="0"/>
                </a:lnTo>
                <a:close/>
              </a:path>
            </a:pathLst>
          </a:custGeom>
          <a:blipFill>
            <a:blip r:embed="rId2">
              <a:extLst>
                <a:ext uri="{96DAC541-7B7A-43D3-8B79-37D633B846F1}">
                  <asvg:svgBlip xmlns:asvg="http://schemas.microsoft.com/office/drawing/2016/SVG/main" r:embed="rId3"/>
                </a:ext>
              </a:extLst>
            </a:blip>
            <a:stretch>
              <a:fillRect t="-3274" b="-3274"/>
            </a:stretch>
          </a:blipFill>
        </p:spPr>
      </p:sp>
      <p:grpSp>
        <p:nvGrpSpPr>
          <p:cNvPr id="6" name="Group 6"/>
          <p:cNvGrpSpPr/>
          <p:nvPr/>
        </p:nvGrpSpPr>
        <p:grpSpPr>
          <a:xfrm>
            <a:off x="9321715" y="5631811"/>
            <a:ext cx="9172769" cy="2271061"/>
            <a:chOff x="0" y="0"/>
            <a:chExt cx="12230359" cy="3028081"/>
          </a:xfrm>
        </p:grpSpPr>
        <p:sp>
          <p:nvSpPr>
            <p:cNvPr id="7" name="Freeform 7"/>
            <p:cNvSpPr/>
            <p:nvPr/>
          </p:nvSpPr>
          <p:spPr>
            <a:xfrm>
              <a:off x="0" y="0"/>
              <a:ext cx="12230354" cy="3028061"/>
            </a:xfrm>
            <a:custGeom>
              <a:avLst/>
              <a:gdLst/>
              <a:ahLst/>
              <a:cxnLst/>
              <a:rect l="l" t="t" r="r" b="b"/>
              <a:pathLst>
                <a:path w="12230354" h="3028061">
                  <a:moveTo>
                    <a:pt x="0" y="0"/>
                  </a:moveTo>
                  <a:lnTo>
                    <a:pt x="12230354" y="0"/>
                  </a:lnTo>
                  <a:lnTo>
                    <a:pt x="12230354" y="3028061"/>
                  </a:lnTo>
                  <a:lnTo>
                    <a:pt x="0" y="3028061"/>
                  </a:lnTo>
                  <a:lnTo>
                    <a:pt x="0" y="0"/>
                  </a:lnTo>
                  <a:close/>
                </a:path>
              </a:pathLst>
            </a:custGeom>
            <a:blipFill>
              <a:blip r:embed="rId4"/>
              <a:stretch>
                <a:fillRect l="-5789" r="-5789"/>
              </a:stretch>
            </a:blipFill>
          </p:spPr>
        </p:sp>
      </p:grpSp>
      <p:grpSp>
        <p:nvGrpSpPr>
          <p:cNvPr id="8" name="Group 8"/>
          <p:cNvGrpSpPr/>
          <p:nvPr/>
        </p:nvGrpSpPr>
        <p:grpSpPr>
          <a:xfrm>
            <a:off x="594604" y="2051936"/>
            <a:ext cx="12604809" cy="2809925"/>
            <a:chOff x="0" y="0"/>
            <a:chExt cx="16806412" cy="3746566"/>
          </a:xfrm>
        </p:grpSpPr>
        <p:sp>
          <p:nvSpPr>
            <p:cNvPr id="9" name="Freeform 9"/>
            <p:cNvSpPr/>
            <p:nvPr/>
          </p:nvSpPr>
          <p:spPr>
            <a:xfrm>
              <a:off x="0" y="0"/>
              <a:ext cx="16806418" cy="3746557"/>
            </a:xfrm>
            <a:custGeom>
              <a:avLst/>
              <a:gdLst/>
              <a:ahLst/>
              <a:cxnLst/>
              <a:rect l="l" t="t" r="r" b="b"/>
              <a:pathLst>
                <a:path w="16806418" h="3746557">
                  <a:moveTo>
                    <a:pt x="0" y="0"/>
                  </a:moveTo>
                  <a:lnTo>
                    <a:pt x="16806418" y="0"/>
                  </a:lnTo>
                  <a:lnTo>
                    <a:pt x="16806418" y="3746557"/>
                  </a:lnTo>
                  <a:lnTo>
                    <a:pt x="0" y="3746557"/>
                  </a:lnTo>
                  <a:lnTo>
                    <a:pt x="0" y="0"/>
                  </a:lnTo>
                  <a:close/>
                </a:path>
              </a:pathLst>
            </a:custGeom>
            <a:blipFill>
              <a:blip r:embed="rId5"/>
              <a:stretch>
                <a:fillRect l="-182" t="-29712" r="-19788"/>
              </a:stretch>
            </a:blipFill>
          </p:spPr>
        </p:sp>
      </p:grpSp>
      <p:grpSp>
        <p:nvGrpSpPr>
          <p:cNvPr id="10" name="Group 10"/>
          <p:cNvGrpSpPr/>
          <p:nvPr/>
        </p:nvGrpSpPr>
        <p:grpSpPr>
          <a:xfrm>
            <a:off x="16707231" y="9097898"/>
            <a:ext cx="1787272" cy="1005364"/>
            <a:chOff x="0" y="0"/>
            <a:chExt cx="2383029" cy="1340485"/>
          </a:xfrm>
        </p:grpSpPr>
        <p:sp>
          <p:nvSpPr>
            <p:cNvPr id="11" name="Freeform 11" descr="A blue drop of water  AI-generated content may be incorrect."/>
            <p:cNvSpPr/>
            <p:nvPr/>
          </p:nvSpPr>
          <p:spPr>
            <a:xfrm>
              <a:off x="0" y="0"/>
              <a:ext cx="2383028" cy="1340485"/>
            </a:xfrm>
            <a:custGeom>
              <a:avLst/>
              <a:gdLst/>
              <a:ahLst/>
              <a:cxnLst/>
              <a:rect l="l" t="t" r="r" b="b"/>
              <a:pathLst>
                <a:path w="2383028" h="1340485">
                  <a:moveTo>
                    <a:pt x="0" y="0"/>
                  </a:moveTo>
                  <a:lnTo>
                    <a:pt x="2383028" y="0"/>
                  </a:lnTo>
                  <a:lnTo>
                    <a:pt x="2383028" y="1340485"/>
                  </a:lnTo>
                  <a:lnTo>
                    <a:pt x="0" y="1340485"/>
                  </a:lnTo>
                  <a:lnTo>
                    <a:pt x="0" y="0"/>
                  </a:lnTo>
                  <a:close/>
                </a:path>
              </a:pathLst>
            </a:custGeom>
            <a:blipFill>
              <a:blip r:embed="rId6"/>
              <a:stretch>
                <a:fillRect l="-1" r="-1"/>
              </a:stretch>
            </a:blipFill>
          </p:spPr>
        </p:sp>
      </p:grpSp>
      <p:grpSp>
        <p:nvGrpSpPr>
          <p:cNvPr id="12" name="Group 12"/>
          <p:cNvGrpSpPr/>
          <p:nvPr/>
        </p:nvGrpSpPr>
        <p:grpSpPr>
          <a:xfrm>
            <a:off x="1435535" y="4925720"/>
            <a:ext cx="6275354" cy="5177505"/>
            <a:chOff x="0" y="0"/>
            <a:chExt cx="8367139" cy="6903340"/>
          </a:xfrm>
        </p:grpSpPr>
        <p:sp>
          <p:nvSpPr>
            <p:cNvPr id="13" name="Freeform 13"/>
            <p:cNvSpPr/>
            <p:nvPr/>
          </p:nvSpPr>
          <p:spPr>
            <a:xfrm>
              <a:off x="0" y="0"/>
              <a:ext cx="8367141" cy="6903339"/>
            </a:xfrm>
            <a:custGeom>
              <a:avLst/>
              <a:gdLst/>
              <a:ahLst/>
              <a:cxnLst/>
              <a:rect l="l" t="t" r="r" b="b"/>
              <a:pathLst>
                <a:path w="8367141" h="6903339">
                  <a:moveTo>
                    <a:pt x="0" y="0"/>
                  </a:moveTo>
                  <a:lnTo>
                    <a:pt x="8367141" y="0"/>
                  </a:lnTo>
                  <a:lnTo>
                    <a:pt x="8367141" y="6903339"/>
                  </a:lnTo>
                  <a:lnTo>
                    <a:pt x="0" y="6903339"/>
                  </a:lnTo>
                  <a:lnTo>
                    <a:pt x="0" y="0"/>
                  </a:lnTo>
                  <a:close/>
                </a:path>
              </a:pathLst>
            </a:custGeom>
            <a:blipFill>
              <a:blip r:embed="rId7"/>
              <a:stretch>
                <a:fillRect l="-9788" r="-9788"/>
              </a:stretch>
            </a:blipFill>
          </p:spPr>
        </p: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63913"/>
            <a:ext cx="16364460" cy="2824290"/>
            <a:chOff x="0" y="0"/>
            <a:chExt cx="21819280" cy="3765720"/>
          </a:xfrm>
        </p:grpSpPr>
        <p:sp>
          <p:nvSpPr>
            <p:cNvPr id="3" name="Freeform 3"/>
            <p:cNvSpPr/>
            <p:nvPr/>
          </p:nvSpPr>
          <p:spPr>
            <a:xfrm>
              <a:off x="0" y="0"/>
              <a:ext cx="21819281" cy="3765719"/>
            </a:xfrm>
            <a:custGeom>
              <a:avLst/>
              <a:gdLst/>
              <a:ahLst/>
              <a:cxnLst/>
              <a:rect l="l" t="t" r="r" b="b"/>
              <a:pathLst>
                <a:path w="21819281" h="3765719">
                  <a:moveTo>
                    <a:pt x="0" y="0"/>
                  </a:moveTo>
                  <a:lnTo>
                    <a:pt x="21819281" y="0"/>
                  </a:lnTo>
                  <a:lnTo>
                    <a:pt x="21819281" y="3765719"/>
                  </a:lnTo>
                  <a:lnTo>
                    <a:pt x="0" y="3765719"/>
                  </a:lnTo>
                  <a:close/>
                </a:path>
              </a:pathLst>
            </a:custGeom>
            <a:solidFill>
              <a:srgbClr val="000000">
                <a:alpha val="0"/>
              </a:srgbClr>
            </a:solidFill>
          </p:spPr>
        </p:sp>
        <p:sp>
          <p:nvSpPr>
            <p:cNvPr id="4" name="TextBox 4"/>
            <p:cNvSpPr txBox="1"/>
            <p:nvPr/>
          </p:nvSpPr>
          <p:spPr>
            <a:xfrm>
              <a:off x="0" y="-38100"/>
              <a:ext cx="21819280" cy="3803820"/>
            </a:xfrm>
            <a:prstGeom prst="rect">
              <a:avLst/>
            </a:prstGeom>
          </p:spPr>
          <p:txBody>
            <a:bodyPr lIns="0" tIns="0" rIns="0" bIns="0" rtlCol="0" anchor="ctr"/>
            <a:lstStyle/>
            <a:p>
              <a:pPr algn="ctr">
                <a:lnSpc>
                  <a:spcPts val="5076"/>
                </a:lnSpc>
              </a:pPr>
              <a:r>
                <a:rPr lang="en-US" sz="4700" b="1">
                  <a:solidFill>
                    <a:srgbClr val="000000"/>
                  </a:solidFill>
                  <a:latin typeface="Times New Roman Bold"/>
                  <a:ea typeface="Times New Roman Bold"/>
                  <a:cs typeface="Times New Roman Bold"/>
                  <a:sym typeface="Times New Roman Bold"/>
                </a:rPr>
                <a:t>3. And review the total number of movie ratings by language wise, and what are the movies that are high maturity rating?(using Pyspark)</a:t>
              </a:r>
            </a:p>
            <a:p>
              <a:pPr algn="ctr">
                <a:lnSpc>
                  <a:spcPts val="5076"/>
                </a:lnSpc>
              </a:pPr>
              <a:r>
                <a:rPr lang="en-US" sz="4700" b="1">
                  <a:solidFill>
                    <a:srgbClr val="000000"/>
                  </a:solidFill>
                  <a:latin typeface="Times New Roman Bold"/>
                  <a:ea typeface="Times New Roman Bold"/>
                  <a:cs typeface="Times New Roman Bold"/>
                  <a:sym typeface="Times New Roman Bold"/>
                </a:rPr>
                <a:t> </a:t>
              </a:r>
            </a:p>
          </p:txBody>
        </p:sp>
      </p:grpSp>
      <p:sp>
        <p:nvSpPr>
          <p:cNvPr id="5" name="Freeform 5"/>
          <p:cNvSpPr/>
          <p:nvPr/>
        </p:nvSpPr>
        <p:spPr>
          <a:xfrm>
            <a:off x="5053108" y="2669176"/>
            <a:ext cx="8177212" cy="89344"/>
          </a:xfrm>
          <a:custGeom>
            <a:avLst/>
            <a:gdLst/>
            <a:ahLst/>
            <a:cxnLst/>
            <a:rect l="l" t="t" r="r" b="b"/>
            <a:pathLst>
              <a:path w="8177212" h="89344">
                <a:moveTo>
                  <a:pt x="0" y="0"/>
                </a:moveTo>
                <a:lnTo>
                  <a:pt x="8177212" y="0"/>
                </a:lnTo>
                <a:lnTo>
                  <a:pt x="8177212" y="89344"/>
                </a:lnTo>
                <a:lnTo>
                  <a:pt x="0" y="89344"/>
                </a:lnTo>
                <a:lnTo>
                  <a:pt x="0" y="0"/>
                </a:lnTo>
                <a:close/>
              </a:path>
            </a:pathLst>
          </a:custGeom>
          <a:blipFill>
            <a:blip r:embed="rId2">
              <a:extLst>
                <a:ext uri="{96DAC541-7B7A-43D3-8B79-37D633B846F1}">
                  <asvg:svgBlip xmlns:asvg="http://schemas.microsoft.com/office/drawing/2016/SVG/main" r:embed="rId3"/>
                </a:ext>
              </a:extLst>
            </a:blip>
            <a:stretch>
              <a:fillRect t="-3274" b="-3274"/>
            </a:stretch>
          </a:blipFill>
        </p:spPr>
      </p:sp>
      <p:grpSp>
        <p:nvGrpSpPr>
          <p:cNvPr id="6" name="Group 6"/>
          <p:cNvGrpSpPr/>
          <p:nvPr/>
        </p:nvGrpSpPr>
        <p:grpSpPr>
          <a:xfrm>
            <a:off x="16718560" y="9132184"/>
            <a:ext cx="1763459" cy="991933"/>
            <a:chOff x="0" y="0"/>
            <a:chExt cx="2351279" cy="1322577"/>
          </a:xfrm>
        </p:grpSpPr>
        <p:sp>
          <p:nvSpPr>
            <p:cNvPr id="7" name="Freeform 7" descr="A blue drop of water  AI-generated content may be incorrect."/>
            <p:cNvSpPr/>
            <p:nvPr/>
          </p:nvSpPr>
          <p:spPr>
            <a:xfrm>
              <a:off x="0" y="0"/>
              <a:ext cx="2351278" cy="1322578"/>
            </a:xfrm>
            <a:custGeom>
              <a:avLst/>
              <a:gdLst/>
              <a:ahLst/>
              <a:cxnLst/>
              <a:rect l="l" t="t" r="r" b="b"/>
              <a:pathLst>
                <a:path w="2351278" h="1322578">
                  <a:moveTo>
                    <a:pt x="0" y="0"/>
                  </a:moveTo>
                  <a:lnTo>
                    <a:pt x="2351278" y="0"/>
                  </a:lnTo>
                  <a:lnTo>
                    <a:pt x="2351278" y="1322578"/>
                  </a:lnTo>
                  <a:lnTo>
                    <a:pt x="0" y="1322578"/>
                  </a:lnTo>
                  <a:lnTo>
                    <a:pt x="0" y="0"/>
                  </a:lnTo>
                  <a:close/>
                </a:path>
              </a:pathLst>
            </a:custGeom>
            <a:blipFill>
              <a:blip r:embed="rId4"/>
              <a:stretch>
                <a:fillRect/>
              </a:stretch>
            </a:blipFill>
          </p:spPr>
        </p:sp>
      </p:grpSp>
      <p:grpSp>
        <p:nvGrpSpPr>
          <p:cNvPr id="8" name="Group 8"/>
          <p:cNvGrpSpPr/>
          <p:nvPr/>
        </p:nvGrpSpPr>
        <p:grpSpPr>
          <a:xfrm>
            <a:off x="285576" y="3015578"/>
            <a:ext cx="11583216" cy="2452010"/>
            <a:chOff x="0" y="0"/>
            <a:chExt cx="15444288" cy="3269347"/>
          </a:xfrm>
        </p:grpSpPr>
        <p:sp>
          <p:nvSpPr>
            <p:cNvPr id="9" name="Freeform 9"/>
            <p:cNvSpPr/>
            <p:nvPr/>
          </p:nvSpPr>
          <p:spPr>
            <a:xfrm>
              <a:off x="0" y="0"/>
              <a:ext cx="15444343" cy="3269361"/>
            </a:xfrm>
            <a:custGeom>
              <a:avLst/>
              <a:gdLst/>
              <a:ahLst/>
              <a:cxnLst/>
              <a:rect l="l" t="t" r="r" b="b"/>
              <a:pathLst>
                <a:path w="15444343" h="3269361">
                  <a:moveTo>
                    <a:pt x="0" y="0"/>
                  </a:moveTo>
                  <a:lnTo>
                    <a:pt x="15444343" y="0"/>
                  </a:lnTo>
                  <a:lnTo>
                    <a:pt x="15444343" y="3269361"/>
                  </a:lnTo>
                  <a:lnTo>
                    <a:pt x="0" y="3269361"/>
                  </a:lnTo>
                  <a:lnTo>
                    <a:pt x="0" y="0"/>
                  </a:lnTo>
                  <a:close/>
                </a:path>
              </a:pathLst>
            </a:custGeom>
            <a:blipFill>
              <a:blip r:embed="rId5"/>
              <a:stretch>
                <a:fillRect l="-6869" t="-44056" r="-6869"/>
              </a:stretch>
            </a:blipFill>
          </p:spPr>
        </p:sp>
      </p:grpSp>
      <p:grpSp>
        <p:nvGrpSpPr>
          <p:cNvPr id="10" name="Group 10"/>
          <p:cNvGrpSpPr/>
          <p:nvPr/>
        </p:nvGrpSpPr>
        <p:grpSpPr>
          <a:xfrm>
            <a:off x="11868791" y="3015578"/>
            <a:ext cx="6419209" cy="4255843"/>
            <a:chOff x="0" y="0"/>
            <a:chExt cx="8558945" cy="5674457"/>
          </a:xfrm>
        </p:grpSpPr>
        <p:sp>
          <p:nvSpPr>
            <p:cNvPr id="11" name="Freeform 11"/>
            <p:cNvSpPr/>
            <p:nvPr/>
          </p:nvSpPr>
          <p:spPr>
            <a:xfrm>
              <a:off x="0" y="0"/>
              <a:ext cx="8558867" cy="5674487"/>
            </a:xfrm>
            <a:custGeom>
              <a:avLst/>
              <a:gdLst/>
              <a:ahLst/>
              <a:cxnLst/>
              <a:rect l="l" t="t" r="r" b="b"/>
              <a:pathLst>
                <a:path w="8558867" h="5674487">
                  <a:moveTo>
                    <a:pt x="0" y="0"/>
                  </a:moveTo>
                  <a:lnTo>
                    <a:pt x="8558867" y="0"/>
                  </a:lnTo>
                  <a:lnTo>
                    <a:pt x="8558867" y="5674487"/>
                  </a:lnTo>
                  <a:lnTo>
                    <a:pt x="0" y="5674487"/>
                  </a:lnTo>
                  <a:lnTo>
                    <a:pt x="0" y="0"/>
                  </a:lnTo>
                  <a:close/>
                </a:path>
              </a:pathLst>
            </a:custGeom>
            <a:blipFill>
              <a:blip r:embed="rId6"/>
              <a:stretch>
                <a:fillRect l="-5104" r="-5105"/>
              </a:stretch>
            </a:blipFill>
          </p:spPr>
        </p:sp>
      </p:grpSp>
      <p:grpSp>
        <p:nvGrpSpPr>
          <p:cNvPr id="12" name="Group 12"/>
          <p:cNvGrpSpPr/>
          <p:nvPr/>
        </p:nvGrpSpPr>
        <p:grpSpPr>
          <a:xfrm>
            <a:off x="15071858" y="2758520"/>
            <a:ext cx="3216142" cy="4104797"/>
            <a:chOff x="0" y="0"/>
            <a:chExt cx="4288189" cy="5473063"/>
          </a:xfrm>
        </p:grpSpPr>
        <p:sp>
          <p:nvSpPr>
            <p:cNvPr id="13" name="Freeform 13"/>
            <p:cNvSpPr/>
            <p:nvPr/>
          </p:nvSpPr>
          <p:spPr>
            <a:xfrm>
              <a:off x="0" y="0"/>
              <a:ext cx="4288155" cy="5473065"/>
            </a:xfrm>
            <a:custGeom>
              <a:avLst/>
              <a:gdLst/>
              <a:ahLst/>
              <a:cxnLst/>
              <a:rect l="l" t="t" r="r" b="b"/>
              <a:pathLst>
                <a:path w="4288155" h="5473065">
                  <a:moveTo>
                    <a:pt x="0" y="0"/>
                  </a:moveTo>
                  <a:lnTo>
                    <a:pt x="4288155" y="0"/>
                  </a:lnTo>
                  <a:lnTo>
                    <a:pt x="4288155" y="5473065"/>
                  </a:lnTo>
                  <a:lnTo>
                    <a:pt x="0" y="5473065"/>
                  </a:lnTo>
                  <a:lnTo>
                    <a:pt x="0" y="0"/>
                  </a:lnTo>
                  <a:close/>
                </a:path>
              </a:pathLst>
            </a:custGeom>
            <a:blipFill>
              <a:blip r:embed="rId7"/>
              <a:stretch>
                <a:fillRect l="-18891" r="-18892"/>
              </a:stretch>
            </a:blipFill>
          </p:spPr>
        </p:sp>
      </p:grpSp>
      <p:grpSp>
        <p:nvGrpSpPr>
          <p:cNvPr id="14" name="Group 14"/>
          <p:cNvGrpSpPr/>
          <p:nvPr/>
        </p:nvGrpSpPr>
        <p:grpSpPr>
          <a:xfrm>
            <a:off x="550613" y="5488100"/>
            <a:ext cx="8297123" cy="4636017"/>
            <a:chOff x="0" y="0"/>
            <a:chExt cx="11062831" cy="6181356"/>
          </a:xfrm>
        </p:grpSpPr>
        <p:sp>
          <p:nvSpPr>
            <p:cNvPr id="15" name="Freeform 15"/>
            <p:cNvSpPr/>
            <p:nvPr/>
          </p:nvSpPr>
          <p:spPr>
            <a:xfrm>
              <a:off x="0" y="0"/>
              <a:ext cx="11062843" cy="6181344"/>
            </a:xfrm>
            <a:custGeom>
              <a:avLst/>
              <a:gdLst/>
              <a:ahLst/>
              <a:cxnLst/>
              <a:rect l="l" t="t" r="r" b="b"/>
              <a:pathLst>
                <a:path w="11062843" h="6181344">
                  <a:moveTo>
                    <a:pt x="0" y="0"/>
                  </a:moveTo>
                  <a:lnTo>
                    <a:pt x="11062843" y="0"/>
                  </a:lnTo>
                  <a:lnTo>
                    <a:pt x="11062843" y="6181344"/>
                  </a:lnTo>
                  <a:lnTo>
                    <a:pt x="0" y="6181344"/>
                  </a:lnTo>
                  <a:lnTo>
                    <a:pt x="0" y="0"/>
                  </a:lnTo>
                  <a:close/>
                </a:path>
              </a:pathLst>
            </a:custGeom>
            <a:blipFill>
              <a:blip r:embed="rId8"/>
              <a:stretch>
                <a:fillRect t="-6" b="-6"/>
              </a:stretch>
            </a:blipFill>
          </p:spPr>
        </p:sp>
      </p:grpSp>
      <p:sp>
        <p:nvSpPr>
          <p:cNvPr id="16" name="Freeform 16"/>
          <p:cNvSpPr/>
          <p:nvPr/>
        </p:nvSpPr>
        <p:spPr>
          <a:xfrm>
            <a:off x="9210930" y="6947751"/>
            <a:ext cx="4145074" cy="3339249"/>
          </a:xfrm>
          <a:custGeom>
            <a:avLst/>
            <a:gdLst/>
            <a:ahLst/>
            <a:cxnLst/>
            <a:rect l="l" t="t" r="r" b="b"/>
            <a:pathLst>
              <a:path w="4145074" h="3339249">
                <a:moveTo>
                  <a:pt x="0" y="0"/>
                </a:moveTo>
                <a:lnTo>
                  <a:pt x="4145074" y="0"/>
                </a:lnTo>
                <a:lnTo>
                  <a:pt x="4145074" y="3339249"/>
                </a:lnTo>
                <a:lnTo>
                  <a:pt x="0" y="3339249"/>
                </a:lnTo>
                <a:lnTo>
                  <a:pt x="0" y="0"/>
                </a:lnTo>
                <a:close/>
              </a:path>
            </a:pathLst>
          </a:custGeom>
          <a:blipFill>
            <a:blip r:embed="rId9"/>
            <a:stretch>
              <a:fillRect/>
            </a:stretch>
          </a:blipFill>
        </p:spPr>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0826"/>
            <a:ext cx="8113065" cy="10467826"/>
          </a:xfrm>
          <a:custGeom>
            <a:avLst/>
            <a:gdLst/>
            <a:ahLst/>
            <a:cxnLst/>
            <a:rect l="l" t="t" r="r" b="b"/>
            <a:pathLst>
              <a:path w="8113065" h="10467826">
                <a:moveTo>
                  <a:pt x="0" y="0"/>
                </a:moveTo>
                <a:lnTo>
                  <a:pt x="8113065" y="0"/>
                </a:lnTo>
                <a:lnTo>
                  <a:pt x="8113065"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43171" y="2330139"/>
            <a:ext cx="5626722" cy="5626722"/>
            <a:chOff x="0" y="0"/>
            <a:chExt cx="7502296" cy="7502296"/>
          </a:xfrm>
        </p:grpSpPr>
        <p:sp>
          <p:nvSpPr>
            <p:cNvPr id="4" name="Freeform 4"/>
            <p:cNvSpPr/>
            <p:nvPr/>
          </p:nvSpPr>
          <p:spPr>
            <a:xfrm>
              <a:off x="0" y="0"/>
              <a:ext cx="7502271" cy="7502271"/>
            </a:xfrm>
            <a:custGeom>
              <a:avLst/>
              <a:gdLst/>
              <a:ahLst/>
              <a:cxnLst/>
              <a:rect l="l" t="t" r="r" b="b"/>
              <a:pathLst>
                <a:path w="7502271" h="7502271">
                  <a:moveTo>
                    <a:pt x="0" y="0"/>
                  </a:moveTo>
                  <a:lnTo>
                    <a:pt x="7502271" y="0"/>
                  </a:lnTo>
                  <a:lnTo>
                    <a:pt x="7502271" y="7502271"/>
                  </a:lnTo>
                  <a:lnTo>
                    <a:pt x="0" y="7502271"/>
                  </a:lnTo>
                  <a:lnTo>
                    <a:pt x="0" y="0"/>
                  </a:lnTo>
                  <a:close/>
                </a:path>
              </a:pathLst>
            </a:custGeom>
            <a:blipFill>
              <a:blip r:embed="rId4"/>
              <a:stretch>
                <a:fillRect/>
              </a:stretch>
            </a:blipFill>
          </p:spPr>
        </p:sp>
      </p:grpSp>
      <p:grpSp>
        <p:nvGrpSpPr>
          <p:cNvPr id="5" name="Group 5"/>
          <p:cNvGrpSpPr/>
          <p:nvPr/>
        </p:nvGrpSpPr>
        <p:grpSpPr>
          <a:xfrm>
            <a:off x="5321589" y="1952326"/>
            <a:ext cx="16364460" cy="6332343"/>
            <a:chOff x="0" y="0"/>
            <a:chExt cx="21819280" cy="8443124"/>
          </a:xfrm>
        </p:grpSpPr>
        <p:sp>
          <p:nvSpPr>
            <p:cNvPr id="6" name="Freeform 6"/>
            <p:cNvSpPr/>
            <p:nvPr/>
          </p:nvSpPr>
          <p:spPr>
            <a:xfrm>
              <a:off x="0" y="0"/>
              <a:ext cx="21819281" cy="8443124"/>
            </a:xfrm>
            <a:custGeom>
              <a:avLst/>
              <a:gdLst/>
              <a:ahLst/>
              <a:cxnLst/>
              <a:rect l="l" t="t" r="r" b="b"/>
              <a:pathLst>
                <a:path w="21819281" h="8443124">
                  <a:moveTo>
                    <a:pt x="0" y="0"/>
                  </a:moveTo>
                  <a:lnTo>
                    <a:pt x="21819281" y="0"/>
                  </a:lnTo>
                  <a:lnTo>
                    <a:pt x="21819281" y="8443124"/>
                  </a:lnTo>
                  <a:lnTo>
                    <a:pt x="0" y="8443124"/>
                  </a:lnTo>
                  <a:close/>
                </a:path>
              </a:pathLst>
            </a:custGeom>
            <a:solidFill>
              <a:srgbClr val="000000">
                <a:alpha val="0"/>
              </a:srgbClr>
            </a:solidFill>
          </p:spPr>
        </p:sp>
        <p:sp>
          <p:nvSpPr>
            <p:cNvPr id="7" name="TextBox 7"/>
            <p:cNvSpPr txBox="1"/>
            <p:nvPr/>
          </p:nvSpPr>
          <p:spPr>
            <a:xfrm>
              <a:off x="0" y="-66675"/>
              <a:ext cx="21819280" cy="8509799"/>
            </a:xfrm>
            <a:prstGeom prst="rect">
              <a:avLst/>
            </a:prstGeom>
          </p:spPr>
          <p:txBody>
            <a:bodyPr lIns="0" tIns="0" rIns="0" bIns="0" rtlCol="0" anchor="ctr"/>
            <a:lstStyle/>
            <a:p>
              <a:pPr algn="ctr">
                <a:lnSpc>
                  <a:spcPts val="8531"/>
                </a:lnSpc>
              </a:pPr>
              <a:r>
                <a:rPr lang="en-US" sz="7898" b="1">
                  <a:solidFill>
                    <a:srgbClr val="000000"/>
                  </a:solidFill>
                  <a:latin typeface="Times New Roman Bold"/>
                  <a:ea typeface="Times New Roman Bold"/>
                  <a:cs typeface="Times New Roman Bold"/>
                  <a:sym typeface="Times New Roman Bold"/>
                </a:rPr>
                <a:t>Netflix Dataset</a:t>
              </a:r>
            </a:p>
            <a:p>
              <a:pPr algn="ctr">
                <a:lnSpc>
                  <a:spcPts val="8531"/>
                </a:lnSpc>
              </a:pPr>
              <a:r>
                <a:rPr lang="en-US" sz="7898" b="1">
                  <a:solidFill>
                    <a:srgbClr val="E37026"/>
                  </a:solidFill>
                  <a:latin typeface="Times New Roman Bold"/>
                  <a:ea typeface="Times New Roman Bold"/>
                  <a:cs typeface="Times New Roman Bold"/>
                  <a:sym typeface="Times New Roman Bold"/>
                </a:rPr>
                <a:t>User Stories</a:t>
              </a:r>
            </a:p>
          </p:txBody>
        </p:sp>
      </p:grpSp>
      <p:sp>
        <p:nvSpPr>
          <p:cNvPr id="8" name="Freeform 8"/>
          <p:cNvSpPr/>
          <p:nvPr/>
        </p:nvSpPr>
        <p:spPr>
          <a:xfrm rot="5400000">
            <a:off x="14164564"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t="-94" b="-94"/>
            </a:stretch>
          </a:blipFill>
        </p:spPr>
      </p:sp>
      <p:grpSp>
        <p:nvGrpSpPr>
          <p:cNvPr id="9" name="Group 9"/>
          <p:cNvGrpSpPr/>
          <p:nvPr/>
        </p:nvGrpSpPr>
        <p:grpSpPr>
          <a:xfrm>
            <a:off x="16998044" y="9356272"/>
            <a:ext cx="1509522" cy="849059"/>
            <a:chOff x="0" y="0"/>
            <a:chExt cx="2012696" cy="1132079"/>
          </a:xfrm>
        </p:grpSpPr>
        <p:sp>
          <p:nvSpPr>
            <p:cNvPr id="10" name="Freeform 10" descr="A blue drop of water  AI-generated content may be incorrect."/>
            <p:cNvSpPr/>
            <p:nvPr/>
          </p:nvSpPr>
          <p:spPr>
            <a:xfrm>
              <a:off x="0" y="0"/>
              <a:ext cx="2012696" cy="1132078"/>
            </a:xfrm>
            <a:custGeom>
              <a:avLst/>
              <a:gdLst/>
              <a:ahLst/>
              <a:cxnLst/>
              <a:rect l="l" t="t" r="r" b="b"/>
              <a:pathLst>
                <a:path w="2012696" h="1132078">
                  <a:moveTo>
                    <a:pt x="0" y="0"/>
                  </a:moveTo>
                  <a:lnTo>
                    <a:pt x="2012696" y="0"/>
                  </a:lnTo>
                  <a:lnTo>
                    <a:pt x="2012696" y="1132078"/>
                  </a:lnTo>
                  <a:lnTo>
                    <a:pt x="0" y="1132078"/>
                  </a:lnTo>
                  <a:lnTo>
                    <a:pt x="0" y="0"/>
                  </a:lnTo>
                  <a:close/>
                </a:path>
              </a:pathLst>
            </a:custGeom>
            <a:blipFill>
              <a:blip r:embed="rId7"/>
              <a:stretch>
                <a:fillRect t="-2" b="-2"/>
              </a:stretch>
            </a:blipFill>
          </p:spPr>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7847" y="969608"/>
            <a:ext cx="16823493" cy="2382044"/>
            <a:chOff x="0" y="0"/>
            <a:chExt cx="22431324" cy="3176058"/>
          </a:xfrm>
        </p:grpSpPr>
        <p:sp>
          <p:nvSpPr>
            <p:cNvPr id="3" name="Freeform 3"/>
            <p:cNvSpPr/>
            <p:nvPr/>
          </p:nvSpPr>
          <p:spPr>
            <a:xfrm>
              <a:off x="0" y="0"/>
              <a:ext cx="22431324" cy="3176058"/>
            </a:xfrm>
            <a:custGeom>
              <a:avLst/>
              <a:gdLst/>
              <a:ahLst/>
              <a:cxnLst/>
              <a:rect l="l" t="t" r="r" b="b"/>
              <a:pathLst>
                <a:path w="22431324" h="3176058">
                  <a:moveTo>
                    <a:pt x="0" y="0"/>
                  </a:moveTo>
                  <a:lnTo>
                    <a:pt x="22431324" y="0"/>
                  </a:lnTo>
                  <a:lnTo>
                    <a:pt x="22431324" y="3176058"/>
                  </a:lnTo>
                  <a:lnTo>
                    <a:pt x="0" y="3176058"/>
                  </a:lnTo>
                  <a:close/>
                </a:path>
              </a:pathLst>
            </a:custGeom>
            <a:solidFill>
              <a:srgbClr val="000000">
                <a:alpha val="0"/>
              </a:srgbClr>
            </a:solidFill>
          </p:spPr>
        </p:sp>
        <p:sp>
          <p:nvSpPr>
            <p:cNvPr id="4" name="TextBox 4"/>
            <p:cNvSpPr txBox="1"/>
            <p:nvPr/>
          </p:nvSpPr>
          <p:spPr>
            <a:xfrm>
              <a:off x="0" y="-47625"/>
              <a:ext cx="22431324" cy="3223683"/>
            </a:xfrm>
            <a:prstGeom prst="rect">
              <a:avLst/>
            </a:prstGeom>
          </p:spPr>
          <p:txBody>
            <a:bodyPr lIns="0" tIns="0" rIns="0" bIns="0" rtlCol="0" anchor="ctr"/>
            <a:lstStyle/>
            <a:p>
              <a:pPr algn="ctr">
                <a:lnSpc>
                  <a:spcPts val="5400"/>
                </a:lnSpc>
              </a:pPr>
              <a:r>
                <a:rPr lang="en-US" sz="4999" b="1">
                  <a:solidFill>
                    <a:srgbClr val="000000"/>
                  </a:solidFill>
                  <a:latin typeface="Times New Roman Bold"/>
                  <a:ea typeface="Times New Roman Bold"/>
                  <a:cs typeface="Times New Roman Bold"/>
                  <a:sym typeface="Times New Roman Bold"/>
                </a:rPr>
                <a:t>1. what type of movies has highest duration (more than 1 hr)? total number of movies of that type</a:t>
              </a:r>
            </a:p>
            <a:p>
              <a:pPr algn="ctr">
                <a:lnSpc>
                  <a:spcPts val="5400"/>
                </a:lnSpc>
              </a:pPr>
              <a:endParaRPr lang="en-US" sz="4999" b="1">
                <a:solidFill>
                  <a:srgbClr val="000000"/>
                </a:solidFill>
                <a:latin typeface="Times New Roman Bold"/>
                <a:ea typeface="Times New Roman Bold"/>
                <a:cs typeface="Times New Roman Bold"/>
                <a:sym typeface="Times New Roman Bold"/>
              </a:endParaRPr>
            </a:p>
          </p:txBody>
        </p:sp>
      </p:grpSp>
      <p:sp>
        <p:nvSpPr>
          <p:cNvPr id="5" name="Freeform 5"/>
          <p:cNvSpPr/>
          <p:nvPr/>
        </p:nvSpPr>
        <p:spPr>
          <a:xfrm>
            <a:off x="5053108" y="2669176"/>
            <a:ext cx="8177212" cy="89344"/>
          </a:xfrm>
          <a:custGeom>
            <a:avLst/>
            <a:gdLst/>
            <a:ahLst/>
            <a:cxnLst/>
            <a:rect l="l" t="t" r="r" b="b"/>
            <a:pathLst>
              <a:path w="8177212" h="89344">
                <a:moveTo>
                  <a:pt x="0" y="0"/>
                </a:moveTo>
                <a:lnTo>
                  <a:pt x="8177212" y="0"/>
                </a:lnTo>
                <a:lnTo>
                  <a:pt x="8177212" y="89344"/>
                </a:lnTo>
                <a:lnTo>
                  <a:pt x="0" y="89344"/>
                </a:lnTo>
                <a:lnTo>
                  <a:pt x="0" y="0"/>
                </a:lnTo>
                <a:close/>
              </a:path>
            </a:pathLst>
          </a:custGeom>
          <a:blipFill>
            <a:blip r:embed="rId2">
              <a:extLst>
                <a:ext uri="{96DAC541-7B7A-43D3-8B79-37D633B846F1}">
                  <asvg:svgBlip xmlns:asvg="http://schemas.microsoft.com/office/drawing/2016/SVG/main" r:embed="rId3"/>
                </a:ext>
              </a:extLst>
            </a:blip>
            <a:stretch>
              <a:fillRect t="-3274" b="-3274"/>
            </a:stretch>
          </a:blipFill>
        </p:spPr>
      </p:sp>
      <p:grpSp>
        <p:nvGrpSpPr>
          <p:cNvPr id="6" name="Group 6"/>
          <p:cNvGrpSpPr/>
          <p:nvPr/>
        </p:nvGrpSpPr>
        <p:grpSpPr>
          <a:xfrm>
            <a:off x="16687800" y="9117358"/>
            <a:ext cx="1787272" cy="1005364"/>
            <a:chOff x="0" y="0"/>
            <a:chExt cx="2383029" cy="1340485"/>
          </a:xfrm>
        </p:grpSpPr>
        <p:sp>
          <p:nvSpPr>
            <p:cNvPr id="7" name="Freeform 7" descr="A blue drop of water  AI-generated content may be incorrect."/>
            <p:cNvSpPr/>
            <p:nvPr/>
          </p:nvSpPr>
          <p:spPr>
            <a:xfrm>
              <a:off x="0" y="0"/>
              <a:ext cx="2383028" cy="1340485"/>
            </a:xfrm>
            <a:custGeom>
              <a:avLst/>
              <a:gdLst/>
              <a:ahLst/>
              <a:cxnLst/>
              <a:rect l="l" t="t" r="r" b="b"/>
              <a:pathLst>
                <a:path w="2383028" h="1340485">
                  <a:moveTo>
                    <a:pt x="0" y="0"/>
                  </a:moveTo>
                  <a:lnTo>
                    <a:pt x="2383028" y="0"/>
                  </a:lnTo>
                  <a:lnTo>
                    <a:pt x="2383028" y="1340485"/>
                  </a:lnTo>
                  <a:lnTo>
                    <a:pt x="0" y="1340485"/>
                  </a:lnTo>
                  <a:lnTo>
                    <a:pt x="0" y="0"/>
                  </a:lnTo>
                  <a:close/>
                </a:path>
              </a:pathLst>
            </a:custGeom>
            <a:blipFill>
              <a:blip r:embed="rId4"/>
              <a:stretch>
                <a:fillRect l="-1" r="-1"/>
              </a:stretch>
            </a:blipFill>
          </p:spPr>
        </p:sp>
      </p:grpSp>
      <p:grpSp>
        <p:nvGrpSpPr>
          <p:cNvPr id="8" name="Group 8"/>
          <p:cNvGrpSpPr/>
          <p:nvPr/>
        </p:nvGrpSpPr>
        <p:grpSpPr>
          <a:xfrm>
            <a:off x="1028700" y="2976996"/>
            <a:ext cx="7151406" cy="6281304"/>
            <a:chOff x="0" y="0"/>
            <a:chExt cx="9535208" cy="8375072"/>
          </a:xfrm>
        </p:grpSpPr>
        <p:sp>
          <p:nvSpPr>
            <p:cNvPr id="9" name="Freeform 9"/>
            <p:cNvSpPr/>
            <p:nvPr/>
          </p:nvSpPr>
          <p:spPr>
            <a:xfrm>
              <a:off x="0" y="0"/>
              <a:ext cx="9535160" cy="8375015"/>
            </a:xfrm>
            <a:custGeom>
              <a:avLst/>
              <a:gdLst/>
              <a:ahLst/>
              <a:cxnLst/>
              <a:rect l="l" t="t" r="r" b="b"/>
              <a:pathLst>
                <a:path w="9535160" h="8375015">
                  <a:moveTo>
                    <a:pt x="0" y="0"/>
                  </a:moveTo>
                  <a:lnTo>
                    <a:pt x="9535160" y="0"/>
                  </a:lnTo>
                  <a:lnTo>
                    <a:pt x="9535160" y="8375015"/>
                  </a:lnTo>
                  <a:lnTo>
                    <a:pt x="0" y="8375015"/>
                  </a:lnTo>
                  <a:lnTo>
                    <a:pt x="0" y="0"/>
                  </a:lnTo>
                  <a:close/>
                </a:path>
              </a:pathLst>
            </a:custGeom>
            <a:blipFill>
              <a:blip r:embed="rId5"/>
              <a:stretch>
                <a:fillRect l="-4115" r="-65777"/>
              </a:stretch>
            </a:blipFill>
          </p:spPr>
        </p:sp>
      </p:grpSp>
      <p:sp>
        <p:nvSpPr>
          <p:cNvPr id="10" name="Freeform 10"/>
          <p:cNvSpPr/>
          <p:nvPr/>
        </p:nvSpPr>
        <p:spPr>
          <a:xfrm>
            <a:off x="8590537" y="6029751"/>
            <a:ext cx="7686833" cy="4169352"/>
          </a:xfrm>
          <a:custGeom>
            <a:avLst/>
            <a:gdLst/>
            <a:ahLst/>
            <a:cxnLst/>
            <a:rect l="l" t="t" r="r" b="b"/>
            <a:pathLst>
              <a:path w="7686833" h="4169352">
                <a:moveTo>
                  <a:pt x="0" y="0"/>
                </a:moveTo>
                <a:lnTo>
                  <a:pt x="7686832" y="0"/>
                </a:lnTo>
                <a:lnTo>
                  <a:pt x="7686832" y="4169352"/>
                </a:lnTo>
                <a:lnTo>
                  <a:pt x="0" y="4169352"/>
                </a:lnTo>
                <a:lnTo>
                  <a:pt x="0" y="0"/>
                </a:lnTo>
                <a:close/>
              </a:path>
            </a:pathLst>
          </a:custGeom>
          <a:blipFill>
            <a:blip r:embed="rId6"/>
            <a:stretch>
              <a:fillRect b="-5129"/>
            </a:stretch>
          </a:blipFill>
        </p:spPr>
      </p:sp>
      <p:sp>
        <p:nvSpPr>
          <p:cNvPr id="11" name="Freeform 11"/>
          <p:cNvSpPr/>
          <p:nvPr/>
        </p:nvSpPr>
        <p:spPr>
          <a:xfrm>
            <a:off x="8595143" y="2976996"/>
            <a:ext cx="8664157" cy="2750561"/>
          </a:xfrm>
          <a:custGeom>
            <a:avLst/>
            <a:gdLst/>
            <a:ahLst/>
            <a:cxnLst/>
            <a:rect l="l" t="t" r="r" b="b"/>
            <a:pathLst>
              <a:path w="8664157" h="2750561">
                <a:moveTo>
                  <a:pt x="0" y="0"/>
                </a:moveTo>
                <a:lnTo>
                  <a:pt x="8664157" y="0"/>
                </a:lnTo>
                <a:lnTo>
                  <a:pt x="8664157" y="2750560"/>
                </a:lnTo>
                <a:lnTo>
                  <a:pt x="0" y="2750560"/>
                </a:lnTo>
                <a:lnTo>
                  <a:pt x="0" y="0"/>
                </a:lnTo>
                <a:close/>
              </a:path>
            </a:pathLst>
          </a:custGeom>
          <a:blipFill>
            <a:blip r:embed="rId7"/>
            <a:stretch>
              <a:fillRect l="-758" r="-758" b="-43608"/>
            </a:stretch>
          </a:blipFill>
        </p:spPr>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8322" y="969608"/>
            <a:ext cx="16823493" cy="2382044"/>
            <a:chOff x="0" y="0"/>
            <a:chExt cx="22431324" cy="3176058"/>
          </a:xfrm>
        </p:grpSpPr>
        <p:sp>
          <p:nvSpPr>
            <p:cNvPr id="3" name="Freeform 3"/>
            <p:cNvSpPr/>
            <p:nvPr/>
          </p:nvSpPr>
          <p:spPr>
            <a:xfrm>
              <a:off x="0" y="0"/>
              <a:ext cx="22431324" cy="3176058"/>
            </a:xfrm>
            <a:custGeom>
              <a:avLst/>
              <a:gdLst/>
              <a:ahLst/>
              <a:cxnLst/>
              <a:rect l="l" t="t" r="r" b="b"/>
              <a:pathLst>
                <a:path w="22431324" h="3176058">
                  <a:moveTo>
                    <a:pt x="0" y="0"/>
                  </a:moveTo>
                  <a:lnTo>
                    <a:pt x="22431324" y="0"/>
                  </a:lnTo>
                  <a:lnTo>
                    <a:pt x="22431324" y="3176058"/>
                  </a:lnTo>
                  <a:lnTo>
                    <a:pt x="0" y="3176058"/>
                  </a:lnTo>
                  <a:close/>
                </a:path>
              </a:pathLst>
            </a:custGeom>
            <a:solidFill>
              <a:srgbClr val="000000">
                <a:alpha val="0"/>
              </a:srgbClr>
            </a:solidFill>
          </p:spPr>
        </p:sp>
        <p:sp>
          <p:nvSpPr>
            <p:cNvPr id="4" name="TextBox 4"/>
            <p:cNvSpPr txBox="1"/>
            <p:nvPr/>
          </p:nvSpPr>
          <p:spPr>
            <a:xfrm>
              <a:off x="0" y="-47625"/>
              <a:ext cx="22431324" cy="3223683"/>
            </a:xfrm>
            <a:prstGeom prst="rect">
              <a:avLst/>
            </a:prstGeom>
          </p:spPr>
          <p:txBody>
            <a:bodyPr lIns="0" tIns="0" rIns="0" bIns="0" rtlCol="0" anchor="ctr"/>
            <a:lstStyle/>
            <a:p>
              <a:pPr algn="ctr">
                <a:lnSpc>
                  <a:spcPts val="5400"/>
                </a:lnSpc>
              </a:pPr>
              <a:r>
                <a:rPr lang="en-US" sz="4999" b="1">
                  <a:solidFill>
                    <a:srgbClr val="000000"/>
                  </a:solidFill>
                  <a:latin typeface="Times New Roman Bold"/>
                  <a:ea typeface="Times New Roman Bold"/>
                  <a:cs typeface="Times New Roman Bold"/>
                  <a:sym typeface="Times New Roman Bold"/>
                </a:rPr>
                <a:t>2. Which country has the highest tv shows, by show_id wise, with description.</a:t>
              </a:r>
            </a:p>
            <a:p>
              <a:pPr algn="ctr">
                <a:lnSpc>
                  <a:spcPts val="5400"/>
                </a:lnSpc>
              </a:pPr>
              <a:endParaRPr lang="en-US" sz="4999" b="1">
                <a:solidFill>
                  <a:srgbClr val="000000"/>
                </a:solidFill>
                <a:latin typeface="Times New Roman Bold"/>
                <a:ea typeface="Times New Roman Bold"/>
                <a:cs typeface="Times New Roman Bold"/>
                <a:sym typeface="Times New Roman Bold"/>
              </a:endParaRPr>
            </a:p>
          </p:txBody>
        </p:sp>
      </p:grpSp>
      <p:sp>
        <p:nvSpPr>
          <p:cNvPr id="5" name="Freeform 5"/>
          <p:cNvSpPr/>
          <p:nvPr/>
        </p:nvSpPr>
        <p:spPr>
          <a:xfrm>
            <a:off x="5053108" y="2669176"/>
            <a:ext cx="8177212" cy="89344"/>
          </a:xfrm>
          <a:custGeom>
            <a:avLst/>
            <a:gdLst/>
            <a:ahLst/>
            <a:cxnLst/>
            <a:rect l="l" t="t" r="r" b="b"/>
            <a:pathLst>
              <a:path w="8177212" h="89344">
                <a:moveTo>
                  <a:pt x="0" y="0"/>
                </a:moveTo>
                <a:lnTo>
                  <a:pt x="8177212" y="0"/>
                </a:lnTo>
                <a:lnTo>
                  <a:pt x="8177212" y="89344"/>
                </a:lnTo>
                <a:lnTo>
                  <a:pt x="0" y="89344"/>
                </a:lnTo>
                <a:lnTo>
                  <a:pt x="0" y="0"/>
                </a:lnTo>
                <a:close/>
              </a:path>
            </a:pathLst>
          </a:custGeom>
          <a:blipFill>
            <a:blip r:embed="rId2">
              <a:extLst>
                <a:ext uri="{96DAC541-7B7A-43D3-8B79-37D633B846F1}">
                  <asvg:svgBlip xmlns:asvg="http://schemas.microsoft.com/office/drawing/2016/SVG/main" r:embed="rId3"/>
                </a:ext>
              </a:extLst>
            </a:blip>
            <a:stretch>
              <a:fillRect t="-3274" b="-3274"/>
            </a:stretch>
          </a:blipFill>
        </p:spPr>
      </p:sp>
      <p:grpSp>
        <p:nvGrpSpPr>
          <p:cNvPr id="6" name="Group 6"/>
          <p:cNvGrpSpPr/>
          <p:nvPr/>
        </p:nvGrpSpPr>
        <p:grpSpPr>
          <a:xfrm>
            <a:off x="16687800" y="9117358"/>
            <a:ext cx="1787272" cy="1005364"/>
            <a:chOff x="0" y="0"/>
            <a:chExt cx="2383029" cy="1340485"/>
          </a:xfrm>
        </p:grpSpPr>
        <p:sp>
          <p:nvSpPr>
            <p:cNvPr id="7" name="Freeform 7" descr="A blue drop of water  AI-generated content may be incorrect."/>
            <p:cNvSpPr/>
            <p:nvPr/>
          </p:nvSpPr>
          <p:spPr>
            <a:xfrm>
              <a:off x="0" y="0"/>
              <a:ext cx="2383028" cy="1340485"/>
            </a:xfrm>
            <a:custGeom>
              <a:avLst/>
              <a:gdLst/>
              <a:ahLst/>
              <a:cxnLst/>
              <a:rect l="l" t="t" r="r" b="b"/>
              <a:pathLst>
                <a:path w="2383028" h="1340485">
                  <a:moveTo>
                    <a:pt x="0" y="0"/>
                  </a:moveTo>
                  <a:lnTo>
                    <a:pt x="2383028" y="0"/>
                  </a:lnTo>
                  <a:lnTo>
                    <a:pt x="2383028" y="1340485"/>
                  </a:lnTo>
                  <a:lnTo>
                    <a:pt x="0" y="1340485"/>
                  </a:lnTo>
                  <a:lnTo>
                    <a:pt x="0" y="0"/>
                  </a:lnTo>
                  <a:close/>
                </a:path>
              </a:pathLst>
            </a:custGeom>
            <a:blipFill>
              <a:blip r:embed="rId4"/>
              <a:stretch>
                <a:fillRect l="-1" r="-1"/>
              </a:stretch>
            </a:blipFill>
          </p:spPr>
        </p:sp>
      </p:grpSp>
      <p:grpSp>
        <p:nvGrpSpPr>
          <p:cNvPr id="8" name="Group 8"/>
          <p:cNvGrpSpPr/>
          <p:nvPr/>
        </p:nvGrpSpPr>
        <p:grpSpPr>
          <a:xfrm>
            <a:off x="340845" y="3055086"/>
            <a:ext cx="7574246" cy="3744597"/>
            <a:chOff x="0" y="0"/>
            <a:chExt cx="10098995" cy="4992796"/>
          </a:xfrm>
        </p:grpSpPr>
        <p:sp>
          <p:nvSpPr>
            <p:cNvPr id="9" name="Freeform 9"/>
            <p:cNvSpPr/>
            <p:nvPr/>
          </p:nvSpPr>
          <p:spPr>
            <a:xfrm>
              <a:off x="0" y="0"/>
              <a:ext cx="10099040" cy="4992751"/>
            </a:xfrm>
            <a:custGeom>
              <a:avLst/>
              <a:gdLst/>
              <a:ahLst/>
              <a:cxnLst/>
              <a:rect l="l" t="t" r="r" b="b"/>
              <a:pathLst>
                <a:path w="10099040" h="4992751">
                  <a:moveTo>
                    <a:pt x="0" y="0"/>
                  </a:moveTo>
                  <a:lnTo>
                    <a:pt x="10099040" y="0"/>
                  </a:lnTo>
                  <a:lnTo>
                    <a:pt x="10099040" y="4992751"/>
                  </a:lnTo>
                  <a:lnTo>
                    <a:pt x="0" y="4992751"/>
                  </a:lnTo>
                  <a:lnTo>
                    <a:pt x="0" y="0"/>
                  </a:lnTo>
                  <a:close/>
                </a:path>
              </a:pathLst>
            </a:custGeom>
            <a:blipFill>
              <a:blip r:embed="rId5"/>
              <a:stretch>
                <a:fillRect l="-2866" r="-2865"/>
              </a:stretch>
            </a:blipFill>
          </p:spPr>
        </p:sp>
      </p:grpSp>
      <p:grpSp>
        <p:nvGrpSpPr>
          <p:cNvPr id="10" name="Group 10"/>
          <p:cNvGrpSpPr/>
          <p:nvPr/>
        </p:nvGrpSpPr>
        <p:grpSpPr>
          <a:xfrm>
            <a:off x="4127968" y="7034960"/>
            <a:ext cx="10983895" cy="3087762"/>
            <a:chOff x="0" y="0"/>
            <a:chExt cx="14645193" cy="4117016"/>
          </a:xfrm>
        </p:grpSpPr>
        <p:sp>
          <p:nvSpPr>
            <p:cNvPr id="11" name="Freeform 11"/>
            <p:cNvSpPr/>
            <p:nvPr/>
          </p:nvSpPr>
          <p:spPr>
            <a:xfrm>
              <a:off x="0" y="0"/>
              <a:ext cx="14645132" cy="4116959"/>
            </a:xfrm>
            <a:custGeom>
              <a:avLst/>
              <a:gdLst/>
              <a:ahLst/>
              <a:cxnLst/>
              <a:rect l="l" t="t" r="r" b="b"/>
              <a:pathLst>
                <a:path w="14645132" h="4116959">
                  <a:moveTo>
                    <a:pt x="0" y="0"/>
                  </a:moveTo>
                  <a:lnTo>
                    <a:pt x="14645132" y="0"/>
                  </a:lnTo>
                  <a:lnTo>
                    <a:pt x="14645132" y="4116959"/>
                  </a:lnTo>
                  <a:lnTo>
                    <a:pt x="0" y="4116959"/>
                  </a:lnTo>
                  <a:lnTo>
                    <a:pt x="0" y="0"/>
                  </a:lnTo>
                  <a:close/>
                </a:path>
              </a:pathLst>
            </a:custGeom>
            <a:blipFill>
              <a:blip r:embed="rId6"/>
              <a:stretch>
                <a:fillRect t="-12" b="-13"/>
              </a:stretch>
            </a:blipFill>
          </p:spPr>
        </p:sp>
      </p:grpSp>
      <p:sp>
        <p:nvSpPr>
          <p:cNvPr id="12" name="Freeform 12"/>
          <p:cNvSpPr/>
          <p:nvPr/>
        </p:nvSpPr>
        <p:spPr>
          <a:xfrm>
            <a:off x="9141714" y="3003741"/>
            <a:ext cx="7401987" cy="3785999"/>
          </a:xfrm>
          <a:custGeom>
            <a:avLst/>
            <a:gdLst/>
            <a:ahLst/>
            <a:cxnLst/>
            <a:rect l="l" t="t" r="r" b="b"/>
            <a:pathLst>
              <a:path w="7401987" h="3785999">
                <a:moveTo>
                  <a:pt x="0" y="0"/>
                </a:moveTo>
                <a:lnTo>
                  <a:pt x="7401987" y="0"/>
                </a:lnTo>
                <a:lnTo>
                  <a:pt x="7401987" y="3785998"/>
                </a:lnTo>
                <a:lnTo>
                  <a:pt x="0" y="3785998"/>
                </a:lnTo>
                <a:lnTo>
                  <a:pt x="0" y="0"/>
                </a:lnTo>
                <a:close/>
              </a:path>
            </a:pathLst>
          </a:custGeom>
          <a:blipFill>
            <a:blip r:embed="rId7"/>
            <a:stretch>
              <a:fillRect t="-17089"/>
            </a:stretch>
          </a:blipFill>
        </p:spPr>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0826"/>
            <a:ext cx="8113065" cy="10467826"/>
          </a:xfrm>
          <a:custGeom>
            <a:avLst/>
            <a:gdLst/>
            <a:ahLst/>
            <a:cxnLst/>
            <a:rect l="l" t="t" r="r" b="b"/>
            <a:pathLst>
              <a:path w="8113065" h="10467826">
                <a:moveTo>
                  <a:pt x="0" y="0"/>
                </a:moveTo>
                <a:lnTo>
                  <a:pt x="8113065" y="0"/>
                </a:lnTo>
                <a:lnTo>
                  <a:pt x="8113065"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34295" y="3286002"/>
            <a:ext cx="6844475" cy="3714995"/>
            <a:chOff x="0" y="0"/>
            <a:chExt cx="9125967" cy="4953327"/>
          </a:xfrm>
        </p:grpSpPr>
        <p:sp>
          <p:nvSpPr>
            <p:cNvPr id="4" name="Freeform 4"/>
            <p:cNvSpPr/>
            <p:nvPr/>
          </p:nvSpPr>
          <p:spPr>
            <a:xfrm>
              <a:off x="0" y="0"/>
              <a:ext cx="9125966" cy="4953381"/>
            </a:xfrm>
            <a:custGeom>
              <a:avLst/>
              <a:gdLst/>
              <a:ahLst/>
              <a:cxnLst/>
              <a:rect l="l" t="t" r="r" b="b"/>
              <a:pathLst>
                <a:path w="9125966" h="4953381">
                  <a:moveTo>
                    <a:pt x="0" y="0"/>
                  </a:moveTo>
                  <a:lnTo>
                    <a:pt x="9125966" y="0"/>
                  </a:lnTo>
                  <a:lnTo>
                    <a:pt x="9125966" y="4953381"/>
                  </a:lnTo>
                  <a:lnTo>
                    <a:pt x="0" y="4953381"/>
                  </a:lnTo>
                  <a:lnTo>
                    <a:pt x="0" y="0"/>
                  </a:lnTo>
                  <a:close/>
                </a:path>
              </a:pathLst>
            </a:custGeom>
            <a:blipFill>
              <a:blip r:embed="rId4"/>
              <a:stretch>
                <a:fillRect b="1"/>
              </a:stretch>
            </a:blipFill>
          </p:spPr>
        </p:sp>
      </p:grpSp>
      <p:grpSp>
        <p:nvGrpSpPr>
          <p:cNvPr id="5" name="Group 5"/>
          <p:cNvGrpSpPr/>
          <p:nvPr/>
        </p:nvGrpSpPr>
        <p:grpSpPr>
          <a:xfrm>
            <a:off x="4600506" y="2208700"/>
            <a:ext cx="16364460" cy="6332343"/>
            <a:chOff x="0" y="0"/>
            <a:chExt cx="21819280" cy="8443124"/>
          </a:xfrm>
        </p:grpSpPr>
        <p:sp>
          <p:nvSpPr>
            <p:cNvPr id="6" name="Freeform 6"/>
            <p:cNvSpPr/>
            <p:nvPr/>
          </p:nvSpPr>
          <p:spPr>
            <a:xfrm>
              <a:off x="0" y="0"/>
              <a:ext cx="21819281" cy="8443124"/>
            </a:xfrm>
            <a:custGeom>
              <a:avLst/>
              <a:gdLst/>
              <a:ahLst/>
              <a:cxnLst/>
              <a:rect l="l" t="t" r="r" b="b"/>
              <a:pathLst>
                <a:path w="21819281" h="8443124">
                  <a:moveTo>
                    <a:pt x="0" y="0"/>
                  </a:moveTo>
                  <a:lnTo>
                    <a:pt x="21819281" y="0"/>
                  </a:lnTo>
                  <a:lnTo>
                    <a:pt x="21819281" y="8443124"/>
                  </a:lnTo>
                  <a:lnTo>
                    <a:pt x="0" y="8443124"/>
                  </a:lnTo>
                  <a:close/>
                </a:path>
              </a:pathLst>
            </a:custGeom>
            <a:solidFill>
              <a:srgbClr val="000000">
                <a:alpha val="0"/>
              </a:srgbClr>
            </a:solidFill>
          </p:spPr>
        </p:sp>
        <p:sp>
          <p:nvSpPr>
            <p:cNvPr id="7" name="TextBox 7"/>
            <p:cNvSpPr txBox="1"/>
            <p:nvPr/>
          </p:nvSpPr>
          <p:spPr>
            <a:xfrm>
              <a:off x="0" y="-66675"/>
              <a:ext cx="21819280" cy="8509799"/>
            </a:xfrm>
            <a:prstGeom prst="rect">
              <a:avLst/>
            </a:prstGeom>
          </p:spPr>
          <p:txBody>
            <a:bodyPr lIns="0" tIns="0" rIns="0" bIns="0" rtlCol="0" anchor="ctr"/>
            <a:lstStyle/>
            <a:p>
              <a:pPr algn="ctr">
                <a:lnSpc>
                  <a:spcPts val="8531"/>
                </a:lnSpc>
              </a:pPr>
              <a:r>
                <a:rPr lang="en-US" sz="7898" b="1">
                  <a:solidFill>
                    <a:srgbClr val="000000"/>
                  </a:solidFill>
                  <a:latin typeface="Times New Roman Bold"/>
                  <a:ea typeface="Times New Roman Bold"/>
                  <a:cs typeface="Times New Roman Bold"/>
                  <a:sym typeface="Times New Roman Bold"/>
                </a:rPr>
                <a:t>Disney Dataset</a:t>
              </a:r>
            </a:p>
            <a:p>
              <a:pPr algn="ctr">
                <a:lnSpc>
                  <a:spcPts val="8531"/>
                </a:lnSpc>
              </a:pPr>
              <a:r>
                <a:rPr lang="en-US" sz="7898" b="1">
                  <a:solidFill>
                    <a:srgbClr val="E37026"/>
                  </a:solidFill>
                  <a:latin typeface="Times New Roman Bold"/>
                  <a:ea typeface="Times New Roman Bold"/>
                  <a:cs typeface="Times New Roman Bold"/>
                  <a:sym typeface="Times New Roman Bold"/>
                </a:rPr>
                <a:t>User Stories</a:t>
              </a:r>
            </a:p>
          </p:txBody>
        </p:sp>
      </p:grpSp>
      <p:sp>
        <p:nvSpPr>
          <p:cNvPr id="8" name="Freeform 8"/>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t="-94" b="-94"/>
            </a:stretch>
          </a:blipFill>
        </p:spPr>
      </p:sp>
      <p:grpSp>
        <p:nvGrpSpPr>
          <p:cNvPr id="9" name="Group 9"/>
          <p:cNvGrpSpPr/>
          <p:nvPr/>
        </p:nvGrpSpPr>
        <p:grpSpPr>
          <a:xfrm>
            <a:off x="16687800" y="9117358"/>
            <a:ext cx="1787272" cy="1005364"/>
            <a:chOff x="0" y="0"/>
            <a:chExt cx="2383029" cy="1340485"/>
          </a:xfrm>
        </p:grpSpPr>
        <p:sp>
          <p:nvSpPr>
            <p:cNvPr id="10" name="Freeform 10" descr="A blue drop of water  AI-generated content may be incorrect."/>
            <p:cNvSpPr/>
            <p:nvPr/>
          </p:nvSpPr>
          <p:spPr>
            <a:xfrm>
              <a:off x="0" y="0"/>
              <a:ext cx="2383028" cy="1340485"/>
            </a:xfrm>
            <a:custGeom>
              <a:avLst/>
              <a:gdLst/>
              <a:ahLst/>
              <a:cxnLst/>
              <a:rect l="l" t="t" r="r" b="b"/>
              <a:pathLst>
                <a:path w="2383028" h="1340485">
                  <a:moveTo>
                    <a:pt x="0" y="0"/>
                  </a:moveTo>
                  <a:lnTo>
                    <a:pt x="2383028" y="0"/>
                  </a:lnTo>
                  <a:lnTo>
                    <a:pt x="2383028" y="1340485"/>
                  </a:lnTo>
                  <a:lnTo>
                    <a:pt x="0" y="1340485"/>
                  </a:lnTo>
                  <a:lnTo>
                    <a:pt x="0" y="0"/>
                  </a:lnTo>
                  <a:close/>
                </a:path>
              </a:pathLst>
            </a:custGeom>
            <a:blipFill>
              <a:blip r:embed="rId7"/>
              <a:stretch>
                <a:fillRect l="-1" r="-1"/>
              </a:stretch>
            </a:blipFill>
          </p:spPr>
        </p:sp>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108" y="969608"/>
            <a:ext cx="17616707" cy="2382044"/>
            <a:chOff x="0" y="0"/>
            <a:chExt cx="23488943" cy="3176058"/>
          </a:xfrm>
        </p:grpSpPr>
        <p:sp>
          <p:nvSpPr>
            <p:cNvPr id="3" name="Freeform 3"/>
            <p:cNvSpPr/>
            <p:nvPr/>
          </p:nvSpPr>
          <p:spPr>
            <a:xfrm>
              <a:off x="0" y="0"/>
              <a:ext cx="23488943" cy="3176058"/>
            </a:xfrm>
            <a:custGeom>
              <a:avLst/>
              <a:gdLst/>
              <a:ahLst/>
              <a:cxnLst/>
              <a:rect l="l" t="t" r="r" b="b"/>
              <a:pathLst>
                <a:path w="23488943" h="3176058">
                  <a:moveTo>
                    <a:pt x="0" y="0"/>
                  </a:moveTo>
                  <a:lnTo>
                    <a:pt x="23488943" y="0"/>
                  </a:lnTo>
                  <a:lnTo>
                    <a:pt x="23488943" y="3176058"/>
                  </a:lnTo>
                  <a:lnTo>
                    <a:pt x="0" y="3176058"/>
                  </a:lnTo>
                  <a:close/>
                </a:path>
              </a:pathLst>
            </a:custGeom>
            <a:solidFill>
              <a:srgbClr val="000000">
                <a:alpha val="0"/>
              </a:srgbClr>
            </a:solidFill>
          </p:spPr>
        </p:sp>
        <p:sp>
          <p:nvSpPr>
            <p:cNvPr id="4" name="TextBox 4"/>
            <p:cNvSpPr txBox="1"/>
            <p:nvPr/>
          </p:nvSpPr>
          <p:spPr>
            <a:xfrm>
              <a:off x="0" y="-47625"/>
              <a:ext cx="23488943" cy="3223683"/>
            </a:xfrm>
            <a:prstGeom prst="rect">
              <a:avLst/>
            </a:prstGeom>
          </p:spPr>
          <p:txBody>
            <a:bodyPr lIns="0" tIns="0" rIns="0" bIns="0" rtlCol="0" anchor="ctr"/>
            <a:lstStyle/>
            <a:p>
              <a:pPr algn="ctr">
                <a:lnSpc>
                  <a:spcPts val="5400"/>
                </a:lnSpc>
              </a:pPr>
              <a:r>
                <a:rPr lang="en-US" sz="5000" b="1">
                  <a:solidFill>
                    <a:srgbClr val="000000"/>
                  </a:solidFill>
                  <a:latin typeface="Times New Roman Bold"/>
                  <a:ea typeface="Times New Roman Bold"/>
                  <a:cs typeface="Times New Roman Bold"/>
                  <a:sym typeface="Times New Roman Bold"/>
                </a:rPr>
                <a:t>1. Which director's movies has the highest votes? and for that director, which year he has the highest votes? (Pyspark)</a:t>
              </a:r>
            </a:p>
            <a:p>
              <a:pPr algn="ctr">
                <a:lnSpc>
                  <a:spcPts val="5400"/>
                </a:lnSpc>
              </a:pPr>
              <a:endParaRPr lang="en-US" sz="5000" b="1">
                <a:solidFill>
                  <a:srgbClr val="000000"/>
                </a:solidFill>
                <a:latin typeface="Times New Roman Bold"/>
                <a:ea typeface="Times New Roman Bold"/>
                <a:cs typeface="Times New Roman Bold"/>
                <a:sym typeface="Times New Roman Bold"/>
              </a:endParaRPr>
            </a:p>
          </p:txBody>
        </p:sp>
      </p:grpSp>
      <p:sp>
        <p:nvSpPr>
          <p:cNvPr id="5" name="Freeform 5"/>
          <p:cNvSpPr/>
          <p:nvPr/>
        </p:nvSpPr>
        <p:spPr>
          <a:xfrm>
            <a:off x="5053108" y="2669176"/>
            <a:ext cx="8177212" cy="89344"/>
          </a:xfrm>
          <a:custGeom>
            <a:avLst/>
            <a:gdLst/>
            <a:ahLst/>
            <a:cxnLst/>
            <a:rect l="l" t="t" r="r" b="b"/>
            <a:pathLst>
              <a:path w="8177212" h="89344">
                <a:moveTo>
                  <a:pt x="0" y="0"/>
                </a:moveTo>
                <a:lnTo>
                  <a:pt x="8177212" y="0"/>
                </a:lnTo>
                <a:lnTo>
                  <a:pt x="8177212" y="89344"/>
                </a:lnTo>
                <a:lnTo>
                  <a:pt x="0" y="89344"/>
                </a:lnTo>
                <a:lnTo>
                  <a:pt x="0" y="0"/>
                </a:lnTo>
                <a:close/>
              </a:path>
            </a:pathLst>
          </a:custGeom>
          <a:blipFill>
            <a:blip r:embed="rId2">
              <a:extLst>
                <a:ext uri="{96DAC541-7B7A-43D3-8B79-37D633B846F1}">
                  <asvg:svgBlip xmlns:asvg="http://schemas.microsoft.com/office/drawing/2016/SVG/main" r:embed="rId3"/>
                </a:ext>
              </a:extLst>
            </a:blip>
            <a:stretch>
              <a:fillRect t="-3274" b="-3274"/>
            </a:stretch>
          </a:blipFill>
        </p:spPr>
      </p:sp>
      <p:grpSp>
        <p:nvGrpSpPr>
          <p:cNvPr id="6" name="Group 6"/>
          <p:cNvGrpSpPr/>
          <p:nvPr/>
        </p:nvGrpSpPr>
        <p:grpSpPr>
          <a:xfrm>
            <a:off x="16687800" y="9117358"/>
            <a:ext cx="1787272" cy="1005364"/>
            <a:chOff x="0" y="0"/>
            <a:chExt cx="2383029" cy="1340485"/>
          </a:xfrm>
        </p:grpSpPr>
        <p:sp>
          <p:nvSpPr>
            <p:cNvPr id="7" name="Freeform 7" descr="A blue drop of water  AI-generated content may be incorrect."/>
            <p:cNvSpPr/>
            <p:nvPr/>
          </p:nvSpPr>
          <p:spPr>
            <a:xfrm>
              <a:off x="0" y="0"/>
              <a:ext cx="2383028" cy="1340485"/>
            </a:xfrm>
            <a:custGeom>
              <a:avLst/>
              <a:gdLst/>
              <a:ahLst/>
              <a:cxnLst/>
              <a:rect l="l" t="t" r="r" b="b"/>
              <a:pathLst>
                <a:path w="2383028" h="1340485">
                  <a:moveTo>
                    <a:pt x="0" y="0"/>
                  </a:moveTo>
                  <a:lnTo>
                    <a:pt x="2383028" y="0"/>
                  </a:lnTo>
                  <a:lnTo>
                    <a:pt x="2383028" y="1340485"/>
                  </a:lnTo>
                  <a:lnTo>
                    <a:pt x="0" y="1340485"/>
                  </a:lnTo>
                  <a:lnTo>
                    <a:pt x="0" y="0"/>
                  </a:lnTo>
                  <a:close/>
                </a:path>
              </a:pathLst>
            </a:custGeom>
            <a:blipFill>
              <a:blip r:embed="rId4"/>
              <a:stretch>
                <a:fillRect l="-1" r="-1"/>
              </a:stretch>
            </a:blipFill>
          </p:spPr>
        </p:sp>
      </p:grpSp>
      <p:grpSp>
        <p:nvGrpSpPr>
          <p:cNvPr id="8" name="Group 8"/>
          <p:cNvGrpSpPr/>
          <p:nvPr/>
        </p:nvGrpSpPr>
        <p:grpSpPr>
          <a:xfrm>
            <a:off x="1028700" y="2957074"/>
            <a:ext cx="9378766" cy="4866999"/>
            <a:chOff x="0" y="0"/>
            <a:chExt cx="12505021" cy="6489332"/>
          </a:xfrm>
        </p:grpSpPr>
        <p:sp>
          <p:nvSpPr>
            <p:cNvPr id="9" name="Freeform 9"/>
            <p:cNvSpPr/>
            <p:nvPr/>
          </p:nvSpPr>
          <p:spPr>
            <a:xfrm>
              <a:off x="0" y="0"/>
              <a:ext cx="12505055" cy="6489319"/>
            </a:xfrm>
            <a:custGeom>
              <a:avLst/>
              <a:gdLst/>
              <a:ahLst/>
              <a:cxnLst/>
              <a:rect l="l" t="t" r="r" b="b"/>
              <a:pathLst>
                <a:path w="12505055" h="6489319">
                  <a:moveTo>
                    <a:pt x="0" y="0"/>
                  </a:moveTo>
                  <a:lnTo>
                    <a:pt x="12505055" y="0"/>
                  </a:lnTo>
                  <a:lnTo>
                    <a:pt x="12505055" y="6489319"/>
                  </a:lnTo>
                  <a:lnTo>
                    <a:pt x="0" y="6489319"/>
                  </a:lnTo>
                  <a:lnTo>
                    <a:pt x="0" y="0"/>
                  </a:lnTo>
                  <a:close/>
                </a:path>
              </a:pathLst>
            </a:custGeom>
            <a:blipFill>
              <a:blip r:embed="rId5"/>
              <a:stretch>
                <a:fillRect t="-1564" b="-1564"/>
              </a:stretch>
            </a:blipFill>
          </p:spPr>
        </p:sp>
      </p:grpSp>
      <p:grpSp>
        <p:nvGrpSpPr>
          <p:cNvPr id="10" name="Group 10"/>
          <p:cNvGrpSpPr/>
          <p:nvPr/>
        </p:nvGrpSpPr>
        <p:grpSpPr>
          <a:xfrm>
            <a:off x="1028700" y="8024098"/>
            <a:ext cx="13651996" cy="1331070"/>
            <a:chOff x="0" y="0"/>
            <a:chExt cx="18202661" cy="1774760"/>
          </a:xfrm>
        </p:grpSpPr>
        <p:sp>
          <p:nvSpPr>
            <p:cNvPr id="11" name="Freeform 11"/>
            <p:cNvSpPr/>
            <p:nvPr/>
          </p:nvSpPr>
          <p:spPr>
            <a:xfrm>
              <a:off x="0" y="0"/>
              <a:ext cx="18202656" cy="1774698"/>
            </a:xfrm>
            <a:custGeom>
              <a:avLst/>
              <a:gdLst/>
              <a:ahLst/>
              <a:cxnLst/>
              <a:rect l="l" t="t" r="r" b="b"/>
              <a:pathLst>
                <a:path w="18202656" h="1774698">
                  <a:moveTo>
                    <a:pt x="0" y="0"/>
                  </a:moveTo>
                  <a:lnTo>
                    <a:pt x="18202656" y="0"/>
                  </a:lnTo>
                  <a:lnTo>
                    <a:pt x="18202656" y="1774698"/>
                  </a:lnTo>
                  <a:lnTo>
                    <a:pt x="0" y="1774698"/>
                  </a:lnTo>
                  <a:lnTo>
                    <a:pt x="0" y="0"/>
                  </a:lnTo>
                  <a:close/>
                </a:path>
              </a:pathLst>
            </a:custGeom>
            <a:blipFill>
              <a:blip r:embed="rId6"/>
              <a:stretch>
                <a:fillRect t="-95" b="-99"/>
              </a:stretch>
            </a:blipFill>
          </p:spPr>
        </p:sp>
      </p:grpSp>
      <p:sp>
        <p:nvSpPr>
          <p:cNvPr id="12" name="Freeform 12"/>
          <p:cNvSpPr/>
          <p:nvPr/>
        </p:nvSpPr>
        <p:spPr>
          <a:xfrm>
            <a:off x="11106656" y="3026317"/>
            <a:ext cx="5256200" cy="4234366"/>
          </a:xfrm>
          <a:custGeom>
            <a:avLst/>
            <a:gdLst/>
            <a:ahLst/>
            <a:cxnLst/>
            <a:rect l="l" t="t" r="r" b="b"/>
            <a:pathLst>
              <a:path w="5256200" h="4234366">
                <a:moveTo>
                  <a:pt x="0" y="0"/>
                </a:moveTo>
                <a:lnTo>
                  <a:pt x="5256200" y="0"/>
                </a:lnTo>
                <a:lnTo>
                  <a:pt x="5256200" y="4234366"/>
                </a:lnTo>
                <a:lnTo>
                  <a:pt x="0" y="4234366"/>
                </a:lnTo>
                <a:lnTo>
                  <a:pt x="0" y="0"/>
                </a:lnTo>
                <a:close/>
              </a:path>
            </a:pathLst>
          </a:custGeom>
          <a:blipFill>
            <a:blip r:embed="rId7"/>
            <a:stretch>
              <a:fillRect/>
            </a:stretch>
          </a:blipFill>
        </p:spPr>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9344" y="471867"/>
            <a:ext cx="2723042" cy="7832725"/>
            <a:chOff x="0" y="0"/>
            <a:chExt cx="3630723" cy="10443633"/>
          </a:xfrm>
        </p:grpSpPr>
        <p:sp>
          <p:nvSpPr>
            <p:cNvPr id="3" name="Freeform 3"/>
            <p:cNvSpPr/>
            <p:nvPr/>
          </p:nvSpPr>
          <p:spPr>
            <a:xfrm>
              <a:off x="0" y="0"/>
              <a:ext cx="3630723" cy="10443633"/>
            </a:xfrm>
            <a:custGeom>
              <a:avLst/>
              <a:gdLst/>
              <a:ahLst/>
              <a:cxnLst/>
              <a:rect l="l" t="t" r="r" b="b"/>
              <a:pathLst>
                <a:path w="3630723" h="10443633">
                  <a:moveTo>
                    <a:pt x="0" y="0"/>
                  </a:moveTo>
                  <a:lnTo>
                    <a:pt x="3630723" y="0"/>
                  </a:lnTo>
                  <a:lnTo>
                    <a:pt x="3630723" y="10443633"/>
                  </a:lnTo>
                  <a:lnTo>
                    <a:pt x="0" y="10443633"/>
                  </a:lnTo>
                  <a:close/>
                </a:path>
              </a:pathLst>
            </a:custGeom>
            <a:solidFill>
              <a:srgbClr val="000000">
                <a:alpha val="0"/>
              </a:srgbClr>
            </a:solidFill>
          </p:spPr>
        </p:sp>
        <p:sp>
          <p:nvSpPr>
            <p:cNvPr id="4" name="TextBox 4"/>
            <p:cNvSpPr txBox="1"/>
            <p:nvPr/>
          </p:nvSpPr>
          <p:spPr>
            <a:xfrm>
              <a:off x="0" y="-47625"/>
              <a:ext cx="3630723" cy="10491258"/>
            </a:xfrm>
            <a:prstGeom prst="rect">
              <a:avLst/>
            </a:prstGeom>
          </p:spPr>
          <p:txBody>
            <a:bodyPr lIns="0" tIns="0" rIns="0" bIns="0" rtlCol="0" anchor="ctr"/>
            <a:lstStyle/>
            <a:p>
              <a:pPr algn="ctr">
                <a:lnSpc>
                  <a:spcPts val="5400"/>
                </a:lnSpc>
              </a:pPr>
              <a:r>
                <a:rPr lang="en-US" sz="4999" b="1">
                  <a:solidFill>
                    <a:srgbClr val="000000"/>
                  </a:solidFill>
                  <a:latin typeface="Times New Roman Bold"/>
                  <a:ea typeface="Times New Roman Bold"/>
                  <a:cs typeface="Times New Roman Bold"/>
                  <a:sym typeface="Times New Roman Bold"/>
                </a:rPr>
                <a:t>2. Total number of movies released in 1999, by director wise.</a:t>
              </a:r>
            </a:p>
            <a:p>
              <a:pPr algn="ctr">
                <a:lnSpc>
                  <a:spcPts val="5400"/>
                </a:lnSpc>
              </a:pPr>
              <a:r>
                <a:rPr lang="en-US" sz="4999" b="1">
                  <a:solidFill>
                    <a:srgbClr val="000000"/>
                  </a:solidFill>
                  <a:latin typeface="Times New Roman Bold"/>
                  <a:ea typeface="Times New Roman Bold"/>
                  <a:cs typeface="Times New Roman Bold"/>
                  <a:sym typeface="Times New Roman Bold"/>
                </a:rPr>
                <a:t>(Scala)</a:t>
              </a:r>
            </a:p>
            <a:p>
              <a:pPr algn="ctr">
                <a:lnSpc>
                  <a:spcPts val="5400"/>
                </a:lnSpc>
              </a:pPr>
              <a:endParaRPr lang="en-US" sz="4999" b="1">
                <a:solidFill>
                  <a:srgbClr val="000000"/>
                </a:solidFill>
                <a:latin typeface="Times New Roman Bold"/>
                <a:ea typeface="Times New Roman Bold"/>
                <a:cs typeface="Times New Roman Bold"/>
                <a:sym typeface="Times New Roman Bold"/>
              </a:endParaRPr>
            </a:p>
            <a:p>
              <a:pPr algn="ctr">
                <a:lnSpc>
                  <a:spcPts val="5400"/>
                </a:lnSpc>
              </a:pPr>
              <a:endParaRPr lang="en-US" sz="4999" b="1">
                <a:solidFill>
                  <a:srgbClr val="000000"/>
                </a:solidFill>
                <a:latin typeface="Times New Roman Bold"/>
                <a:ea typeface="Times New Roman Bold"/>
                <a:cs typeface="Times New Roman Bold"/>
                <a:sym typeface="Times New Roman Bold"/>
              </a:endParaRPr>
            </a:p>
          </p:txBody>
        </p:sp>
      </p:grpSp>
      <p:sp>
        <p:nvSpPr>
          <p:cNvPr id="5" name="Freeform 5"/>
          <p:cNvSpPr/>
          <p:nvPr/>
        </p:nvSpPr>
        <p:spPr>
          <a:xfrm rot="5400000">
            <a:off x="-491640" y="4697887"/>
            <a:ext cx="8177212" cy="89344"/>
          </a:xfrm>
          <a:custGeom>
            <a:avLst/>
            <a:gdLst/>
            <a:ahLst/>
            <a:cxnLst/>
            <a:rect l="l" t="t" r="r" b="b"/>
            <a:pathLst>
              <a:path w="8177212" h="89344">
                <a:moveTo>
                  <a:pt x="0" y="0"/>
                </a:moveTo>
                <a:lnTo>
                  <a:pt x="8177212" y="0"/>
                </a:lnTo>
                <a:lnTo>
                  <a:pt x="8177212" y="89344"/>
                </a:lnTo>
                <a:lnTo>
                  <a:pt x="0" y="89344"/>
                </a:lnTo>
                <a:lnTo>
                  <a:pt x="0" y="0"/>
                </a:lnTo>
                <a:close/>
              </a:path>
            </a:pathLst>
          </a:custGeom>
          <a:blipFill>
            <a:blip r:embed="rId2">
              <a:extLst>
                <a:ext uri="{96DAC541-7B7A-43D3-8B79-37D633B846F1}">
                  <asvg:svgBlip xmlns:asvg="http://schemas.microsoft.com/office/drawing/2016/SVG/main" r:embed="rId3"/>
                </a:ext>
              </a:extLst>
            </a:blip>
            <a:stretch>
              <a:fillRect t="-3274" b="-3274"/>
            </a:stretch>
          </a:blipFill>
        </p:spPr>
      </p:sp>
      <p:grpSp>
        <p:nvGrpSpPr>
          <p:cNvPr id="6" name="Group 6"/>
          <p:cNvGrpSpPr/>
          <p:nvPr/>
        </p:nvGrpSpPr>
        <p:grpSpPr>
          <a:xfrm>
            <a:off x="16687800" y="9117358"/>
            <a:ext cx="1787272" cy="1005364"/>
            <a:chOff x="0" y="0"/>
            <a:chExt cx="2383029" cy="1340485"/>
          </a:xfrm>
        </p:grpSpPr>
        <p:sp>
          <p:nvSpPr>
            <p:cNvPr id="7" name="Freeform 7" descr="A blue drop of water  AI-generated content may be incorrect."/>
            <p:cNvSpPr/>
            <p:nvPr/>
          </p:nvSpPr>
          <p:spPr>
            <a:xfrm>
              <a:off x="0" y="0"/>
              <a:ext cx="2383028" cy="1340485"/>
            </a:xfrm>
            <a:custGeom>
              <a:avLst/>
              <a:gdLst/>
              <a:ahLst/>
              <a:cxnLst/>
              <a:rect l="l" t="t" r="r" b="b"/>
              <a:pathLst>
                <a:path w="2383028" h="1340485">
                  <a:moveTo>
                    <a:pt x="0" y="0"/>
                  </a:moveTo>
                  <a:lnTo>
                    <a:pt x="2383028" y="0"/>
                  </a:lnTo>
                  <a:lnTo>
                    <a:pt x="2383028" y="1340485"/>
                  </a:lnTo>
                  <a:lnTo>
                    <a:pt x="0" y="1340485"/>
                  </a:lnTo>
                  <a:lnTo>
                    <a:pt x="0" y="0"/>
                  </a:lnTo>
                  <a:close/>
                </a:path>
              </a:pathLst>
            </a:custGeom>
            <a:blipFill>
              <a:blip r:embed="rId4"/>
              <a:stretch>
                <a:fillRect l="-1" r="-1"/>
              </a:stretch>
            </a:blipFill>
          </p:spPr>
        </p:sp>
      </p:grpSp>
      <p:grpSp>
        <p:nvGrpSpPr>
          <p:cNvPr id="8" name="Group 8"/>
          <p:cNvGrpSpPr/>
          <p:nvPr/>
        </p:nvGrpSpPr>
        <p:grpSpPr>
          <a:xfrm>
            <a:off x="13995912" y="1973704"/>
            <a:ext cx="3585524" cy="7143654"/>
            <a:chOff x="0" y="0"/>
            <a:chExt cx="4780699" cy="9524872"/>
          </a:xfrm>
        </p:grpSpPr>
        <p:sp>
          <p:nvSpPr>
            <p:cNvPr id="9" name="Freeform 9"/>
            <p:cNvSpPr/>
            <p:nvPr/>
          </p:nvSpPr>
          <p:spPr>
            <a:xfrm>
              <a:off x="0" y="0"/>
              <a:ext cx="4780661" cy="9524873"/>
            </a:xfrm>
            <a:custGeom>
              <a:avLst/>
              <a:gdLst/>
              <a:ahLst/>
              <a:cxnLst/>
              <a:rect l="l" t="t" r="r" b="b"/>
              <a:pathLst>
                <a:path w="4780661" h="9524873">
                  <a:moveTo>
                    <a:pt x="0" y="0"/>
                  </a:moveTo>
                  <a:lnTo>
                    <a:pt x="4780661" y="0"/>
                  </a:lnTo>
                  <a:lnTo>
                    <a:pt x="4780661" y="9524873"/>
                  </a:lnTo>
                  <a:lnTo>
                    <a:pt x="0" y="9524873"/>
                  </a:lnTo>
                  <a:lnTo>
                    <a:pt x="0" y="0"/>
                  </a:lnTo>
                  <a:close/>
                </a:path>
              </a:pathLst>
            </a:custGeom>
            <a:blipFill>
              <a:blip r:embed="rId5"/>
              <a:stretch>
                <a:fillRect l="-676" r="-677"/>
              </a:stretch>
            </a:blipFill>
          </p:spPr>
        </p:sp>
      </p:grpSp>
      <p:sp>
        <p:nvSpPr>
          <p:cNvPr id="10" name="Freeform 10"/>
          <p:cNvSpPr/>
          <p:nvPr/>
        </p:nvSpPr>
        <p:spPr>
          <a:xfrm>
            <a:off x="3962394" y="1028700"/>
            <a:ext cx="9575995" cy="5688886"/>
          </a:xfrm>
          <a:custGeom>
            <a:avLst/>
            <a:gdLst/>
            <a:ahLst/>
            <a:cxnLst/>
            <a:rect l="l" t="t" r="r" b="b"/>
            <a:pathLst>
              <a:path w="9575995" h="5688886">
                <a:moveTo>
                  <a:pt x="0" y="0"/>
                </a:moveTo>
                <a:lnTo>
                  <a:pt x="9575994" y="0"/>
                </a:lnTo>
                <a:lnTo>
                  <a:pt x="9575994" y="5688886"/>
                </a:lnTo>
                <a:lnTo>
                  <a:pt x="0" y="5688886"/>
                </a:lnTo>
                <a:lnTo>
                  <a:pt x="0" y="0"/>
                </a:lnTo>
                <a:close/>
              </a:path>
            </a:pathLst>
          </a:custGeom>
          <a:blipFill>
            <a:blip r:embed="rId6"/>
            <a:stretch>
              <a:fillRect t="-67306"/>
            </a:stretch>
          </a:blipFill>
        </p:spPr>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707" y="992981"/>
            <a:ext cx="3372445" cy="7696741"/>
            <a:chOff x="0" y="0"/>
            <a:chExt cx="4496593" cy="10262321"/>
          </a:xfrm>
        </p:grpSpPr>
        <p:sp>
          <p:nvSpPr>
            <p:cNvPr id="3" name="Freeform 3"/>
            <p:cNvSpPr/>
            <p:nvPr/>
          </p:nvSpPr>
          <p:spPr>
            <a:xfrm>
              <a:off x="0" y="0"/>
              <a:ext cx="4496593" cy="10262321"/>
            </a:xfrm>
            <a:custGeom>
              <a:avLst/>
              <a:gdLst/>
              <a:ahLst/>
              <a:cxnLst/>
              <a:rect l="l" t="t" r="r" b="b"/>
              <a:pathLst>
                <a:path w="4496593" h="10262321">
                  <a:moveTo>
                    <a:pt x="0" y="0"/>
                  </a:moveTo>
                  <a:lnTo>
                    <a:pt x="4496593" y="0"/>
                  </a:lnTo>
                  <a:lnTo>
                    <a:pt x="4496593" y="10262321"/>
                  </a:lnTo>
                  <a:lnTo>
                    <a:pt x="0" y="10262321"/>
                  </a:lnTo>
                  <a:close/>
                </a:path>
              </a:pathLst>
            </a:custGeom>
            <a:solidFill>
              <a:srgbClr val="000000">
                <a:alpha val="0"/>
              </a:srgbClr>
            </a:solidFill>
          </p:spPr>
        </p:sp>
        <p:sp>
          <p:nvSpPr>
            <p:cNvPr id="4" name="TextBox 4"/>
            <p:cNvSpPr txBox="1"/>
            <p:nvPr/>
          </p:nvSpPr>
          <p:spPr>
            <a:xfrm>
              <a:off x="0" y="-47625"/>
              <a:ext cx="4496593" cy="10309946"/>
            </a:xfrm>
            <a:prstGeom prst="rect">
              <a:avLst/>
            </a:prstGeom>
          </p:spPr>
          <p:txBody>
            <a:bodyPr lIns="0" tIns="0" rIns="0" bIns="0" rtlCol="0" anchor="ctr"/>
            <a:lstStyle/>
            <a:p>
              <a:pPr algn="ctr">
                <a:lnSpc>
                  <a:spcPts val="5400"/>
                </a:lnSpc>
              </a:pPr>
              <a:r>
                <a:rPr lang="en-US" sz="4999" b="1">
                  <a:solidFill>
                    <a:srgbClr val="000000"/>
                  </a:solidFill>
                  <a:latin typeface="Times New Roman Bold"/>
                  <a:ea typeface="Times New Roman Bold"/>
                  <a:cs typeface="Times New Roman Bold"/>
                  <a:sym typeface="Times New Roman Bold"/>
                </a:rPr>
                <a:t>3. Which year movies got highest awards? And it belongs to which director?</a:t>
              </a:r>
            </a:p>
            <a:p>
              <a:pPr algn="ctr">
                <a:lnSpc>
                  <a:spcPts val="5400"/>
                </a:lnSpc>
              </a:pPr>
              <a:r>
                <a:rPr lang="en-US" sz="4999" b="1">
                  <a:solidFill>
                    <a:srgbClr val="000000"/>
                  </a:solidFill>
                  <a:latin typeface="Times New Roman Bold"/>
                  <a:ea typeface="Times New Roman Bold"/>
                  <a:cs typeface="Times New Roman Bold"/>
                  <a:sym typeface="Times New Roman Bold"/>
                </a:rPr>
                <a:t>(Pyspark)</a:t>
              </a:r>
            </a:p>
            <a:p>
              <a:pPr algn="ctr">
                <a:lnSpc>
                  <a:spcPts val="5400"/>
                </a:lnSpc>
              </a:pPr>
              <a:endParaRPr lang="en-US" sz="4999" b="1">
                <a:solidFill>
                  <a:srgbClr val="000000"/>
                </a:solidFill>
                <a:latin typeface="Times New Roman Bold"/>
                <a:ea typeface="Times New Roman Bold"/>
                <a:cs typeface="Times New Roman Bold"/>
                <a:sym typeface="Times New Roman Bold"/>
              </a:endParaRPr>
            </a:p>
            <a:p>
              <a:pPr algn="ctr">
                <a:lnSpc>
                  <a:spcPts val="5400"/>
                </a:lnSpc>
              </a:pPr>
              <a:endParaRPr lang="en-US" sz="4999" b="1">
                <a:solidFill>
                  <a:srgbClr val="000000"/>
                </a:solidFill>
                <a:latin typeface="Times New Roman Bold"/>
                <a:ea typeface="Times New Roman Bold"/>
                <a:cs typeface="Times New Roman Bold"/>
                <a:sym typeface="Times New Roman Bold"/>
              </a:endParaRPr>
            </a:p>
          </p:txBody>
        </p:sp>
      </p:grpSp>
      <p:sp>
        <p:nvSpPr>
          <p:cNvPr id="5" name="Freeform 5"/>
          <p:cNvSpPr/>
          <p:nvPr/>
        </p:nvSpPr>
        <p:spPr>
          <a:xfrm rot="5400000">
            <a:off x="442228" y="4814539"/>
            <a:ext cx="8177212" cy="89345"/>
          </a:xfrm>
          <a:custGeom>
            <a:avLst/>
            <a:gdLst/>
            <a:ahLst/>
            <a:cxnLst/>
            <a:rect l="l" t="t" r="r" b="b"/>
            <a:pathLst>
              <a:path w="8177212" h="89345">
                <a:moveTo>
                  <a:pt x="0" y="0"/>
                </a:moveTo>
                <a:lnTo>
                  <a:pt x="8177212" y="0"/>
                </a:lnTo>
                <a:lnTo>
                  <a:pt x="8177212" y="89345"/>
                </a:lnTo>
                <a:lnTo>
                  <a:pt x="0" y="89345"/>
                </a:lnTo>
                <a:lnTo>
                  <a:pt x="0" y="0"/>
                </a:lnTo>
                <a:close/>
              </a:path>
            </a:pathLst>
          </a:custGeom>
          <a:blipFill>
            <a:blip r:embed="rId2">
              <a:extLst>
                <a:ext uri="{96DAC541-7B7A-43D3-8B79-37D633B846F1}">
                  <asvg:svgBlip xmlns:asvg="http://schemas.microsoft.com/office/drawing/2016/SVG/main" r:embed="rId3"/>
                </a:ext>
              </a:extLst>
            </a:blip>
            <a:stretch>
              <a:fillRect t="-3273" b="-3273"/>
            </a:stretch>
          </a:blipFill>
        </p:spPr>
      </p:sp>
      <p:grpSp>
        <p:nvGrpSpPr>
          <p:cNvPr id="6" name="Group 6"/>
          <p:cNvGrpSpPr/>
          <p:nvPr/>
        </p:nvGrpSpPr>
        <p:grpSpPr>
          <a:xfrm>
            <a:off x="16687800" y="9117358"/>
            <a:ext cx="1787272" cy="1005364"/>
            <a:chOff x="0" y="0"/>
            <a:chExt cx="2383029" cy="1340485"/>
          </a:xfrm>
        </p:grpSpPr>
        <p:sp>
          <p:nvSpPr>
            <p:cNvPr id="7" name="Freeform 7" descr="A blue drop of water  AI-generated content may be incorrect."/>
            <p:cNvSpPr/>
            <p:nvPr/>
          </p:nvSpPr>
          <p:spPr>
            <a:xfrm>
              <a:off x="0" y="0"/>
              <a:ext cx="2383028" cy="1340485"/>
            </a:xfrm>
            <a:custGeom>
              <a:avLst/>
              <a:gdLst/>
              <a:ahLst/>
              <a:cxnLst/>
              <a:rect l="l" t="t" r="r" b="b"/>
              <a:pathLst>
                <a:path w="2383028" h="1340485">
                  <a:moveTo>
                    <a:pt x="0" y="0"/>
                  </a:moveTo>
                  <a:lnTo>
                    <a:pt x="2383028" y="0"/>
                  </a:lnTo>
                  <a:lnTo>
                    <a:pt x="2383028" y="1340485"/>
                  </a:lnTo>
                  <a:lnTo>
                    <a:pt x="0" y="1340485"/>
                  </a:lnTo>
                  <a:lnTo>
                    <a:pt x="0" y="0"/>
                  </a:lnTo>
                  <a:close/>
                </a:path>
              </a:pathLst>
            </a:custGeom>
            <a:blipFill>
              <a:blip r:embed="rId4"/>
              <a:stretch>
                <a:fillRect l="-1" r="-1"/>
              </a:stretch>
            </a:blipFill>
          </p:spPr>
        </p:sp>
      </p:grpSp>
      <p:grpSp>
        <p:nvGrpSpPr>
          <p:cNvPr id="8" name="Group 8"/>
          <p:cNvGrpSpPr/>
          <p:nvPr/>
        </p:nvGrpSpPr>
        <p:grpSpPr>
          <a:xfrm>
            <a:off x="5154708" y="516211"/>
            <a:ext cx="11533092" cy="6689194"/>
            <a:chOff x="0" y="0"/>
            <a:chExt cx="15377456" cy="8918925"/>
          </a:xfrm>
        </p:grpSpPr>
        <p:sp>
          <p:nvSpPr>
            <p:cNvPr id="9" name="Freeform 9"/>
            <p:cNvSpPr/>
            <p:nvPr/>
          </p:nvSpPr>
          <p:spPr>
            <a:xfrm>
              <a:off x="0" y="0"/>
              <a:ext cx="15377413" cy="8918956"/>
            </a:xfrm>
            <a:custGeom>
              <a:avLst/>
              <a:gdLst/>
              <a:ahLst/>
              <a:cxnLst/>
              <a:rect l="l" t="t" r="r" b="b"/>
              <a:pathLst>
                <a:path w="15377413" h="8918956">
                  <a:moveTo>
                    <a:pt x="0" y="0"/>
                  </a:moveTo>
                  <a:lnTo>
                    <a:pt x="15377413" y="0"/>
                  </a:lnTo>
                  <a:lnTo>
                    <a:pt x="15377413" y="8918956"/>
                  </a:lnTo>
                  <a:lnTo>
                    <a:pt x="0" y="8918956"/>
                  </a:lnTo>
                  <a:lnTo>
                    <a:pt x="0" y="0"/>
                  </a:lnTo>
                  <a:close/>
                </a:path>
              </a:pathLst>
            </a:custGeom>
            <a:blipFill>
              <a:blip r:embed="rId5"/>
              <a:stretch>
                <a:fillRect l="-3" r="-3"/>
              </a:stretch>
            </a:blipFill>
          </p:spPr>
        </p:sp>
      </p:grpSp>
      <p:grpSp>
        <p:nvGrpSpPr>
          <p:cNvPr id="10" name="Group 10"/>
          <p:cNvGrpSpPr/>
          <p:nvPr/>
        </p:nvGrpSpPr>
        <p:grpSpPr>
          <a:xfrm>
            <a:off x="5242257" y="7512202"/>
            <a:ext cx="11681131" cy="2107838"/>
            <a:chOff x="0" y="0"/>
            <a:chExt cx="15574841" cy="2810451"/>
          </a:xfrm>
        </p:grpSpPr>
        <p:sp>
          <p:nvSpPr>
            <p:cNvPr id="11" name="Freeform 11"/>
            <p:cNvSpPr/>
            <p:nvPr/>
          </p:nvSpPr>
          <p:spPr>
            <a:xfrm>
              <a:off x="0" y="0"/>
              <a:ext cx="15574891" cy="2810510"/>
            </a:xfrm>
            <a:custGeom>
              <a:avLst/>
              <a:gdLst/>
              <a:ahLst/>
              <a:cxnLst/>
              <a:rect l="l" t="t" r="r" b="b"/>
              <a:pathLst>
                <a:path w="15574891" h="2810510">
                  <a:moveTo>
                    <a:pt x="0" y="0"/>
                  </a:moveTo>
                  <a:lnTo>
                    <a:pt x="15574891" y="0"/>
                  </a:lnTo>
                  <a:lnTo>
                    <a:pt x="15574891" y="2810510"/>
                  </a:lnTo>
                  <a:lnTo>
                    <a:pt x="0" y="2810510"/>
                  </a:lnTo>
                  <a:lnTo>
                    <a:pt x="0" y="0"/>
                  </a:lnTo>
                  <a:close/>
                </a:path>
              </a:pathLst>
            </a:custGeom>
            <a:blipFill>
              <a:blip r:embed="rId6"/>
              <a:stretch>
                <a:fillRect l="-5264" t="-2" r="-5264"/>
              </a:stretch>
            </a:blipFill>
          </p:spPr>
        </p:sp>
      </p:grpSp>
      <p:sp>
        <p:nvSpPr>
          <p:cNvPr id="12" name="Freeform 12"/>
          <p:cNvSpPr/>
          <p:nvPr/>
        </p:nvSpPr>
        <p:spPr>
          <a:xfrm>
            <a:off x="13782651" y="4160663"/>
            <a:ext cx="2905149" cy="5962059"/>
          </a:xfrm>
          <a:custGeom>
            <a:avLst/>
            <a:gdLst/>
            <a:ahLst/>
            <a:cxnLst/>
            <a:rect l="l" t="t" r="r" b="b"/>
            <a:pathLst>
              <a:path w="2905149" h="5962059">
                <a:moveTo>
                  <a:pt x="0" y="0"/>
                </a:moveTo>
                <a:lnTo>
                  <a:pt x="2905149" y="0"/>
                </a:lnTo>
                <a:lnTo>
                  <a:pt x="2905149" y="5962059"/>
                </a:lnTo>
                <a:lnTo>
                  <a:pt x="0" y="5962059"/>
                </a:lnTo>
                <a:lnTo>
                  <a:pt x="0" y="0"/>
                </a:lnTo>
                <a:close/>
              </a:path>
            </a:pathLst>
          </a:custGeom>
          <a:blipFill>
            <a:blip r:embed="rId7"/>
            <a:stretch>
              <a:fillRect/>
            </a:stretch>
          </a:blipFill>
        </p:spPr>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5" b="-1169"/>
            </a:stretch>
          </a:blipFill>
        </p:spPr>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0251" y="1694639"/>
            <a:ext cx="4800600" cy="6727463"/>
            <a:chOff x="0" y="0"/>
            <a:chExt cx="6400800" cy="8969950"/>
          </a:xfrm>
        </p:grpSpPr>
        <p:sp>
          <p:nvSpPr>
            <p:cNvPr id="3" name="Freeform 3"/>
            <p:cNvSpPr/>
            <p:nvPr/>
          </p:nvSpPr>
          <p:spPr>
            <a:xfrm>
              <a:off x="0" y="0"/>
              <a:ext cx="6400800" cy="8969950"/>
            </a:xfrm>
            <a:custGeom>
              <a:avLst/>
              <a:gdLst/>
              <a:ahLst/>
              <a:cxnLst/>
              <a:rect l="l" t="t" r="r" b="b"/>
              <a:pathLst>
                <a:path w="6400800" h="8969950">
                  <a:moveTo>
                    <a:pt x="0" y="0"/>
                  </a:moveTo>
                  <a:lnTo>
                    <a:pt x="6400800" y="0"/>
                  </a:lnTo>
                  <a:lnTo>
                    <a:pt x="6400800" y="8969950"/>
                  </a:lnTo>
                  <a:lnTo>
                    <a:pt x="0" y="8969950"/>
                  </a:lnTo>
                  <a:close/>
                </a:path>
              </a:pathLst>
            </a:custGeom>
            <a:solidFill>
              <a:srgbClr val="000000">
                <a:alpha val="0"/>
              </a:srgbClr>
            </a:solidFill>
          </p:spPr>
        </p:sp>
        <p:sp>
          <p:nvSpPr>
            <p:cNvPr id="4" name="TextBox 4"/>
            <p:cNvSpPr txBox="1"/>
            <p:nvPr/>
          </p:nvSpPr>
          <p:spPr>
            <a:xfrm>
              <a:off x="0" y="-47625"/>
              <a:ext cx="6400800" cy="9017575"/>
            </a:xfrm>
            <a:prstGeom prst="rect">
              <a:avLst/>
            </a:prstGeom>
          </p:spPr>
          <p:txBody>
            <a:bodyPr lIns="0" tIns="0" rIns="0" bIns="0" rtlCol="0" anchor="ctr"/>
            <a:lstStyle/>
            <a:p>
              <a:pPr algn="l">
                <a:lnSpc>
                  <a:spcPts val="6480"/>
                </a:lnSpc>
              </a:pPr>
              <a:r>
                <a:rPr lang="en-US" sz="6000" b="1">
                  <a:solidFill>
                    <a:srgbClr val="FFFFFF"/>
                  </a:solidFill>
                  <a:latin typeface="Times New Roman Bold"/>
                  <a:ea typeface="Times New Roman Bold"/>
                  <a:cs typeface="Times New Roman Bold"/>
                  <a:sym typeface="Times New Roman Bold"/>
                </a:rPr>
                <a:t>Contents</a:t>
              </a:r>
            </a:p>
          </p:txBody>
        </p:sp>
      </p:grpSp>
      <p:grpSp>
        <p:nvGrpSpPr>
          <p:cNvPr id="5" name="Group 5"/>
          <p:cNvGrpSpPr/>
          <p:nvPr/>
        </p:nvGrpSpPr>
        <p:grpSpPr>
          <a:xfrm>
            <a:off x="6670962" y="908447"/>
            <a:ext cx="10359736" cy="8356997"/>
            <a:chOff x="0" y="0"/>
            <a:chExt cx="13812981" cy="11142662"/>
          </a:xfrm>
        </p:grpSpPr>
        <p:sp>
          <p:nvSpPr>
            <p:cNvPr id="6" name="Freeform 6"/>
            <p:cNvSpPr/>
            <p:nvPr/>
          </p:nvSpPr>
          <p:spPr>
            <a:xfrm>
              <a:off x="0" y="0"/>
              <a:ext cx="13812982" cy="11142662"/>
            </a:xfrm>
            <a:custGeom>
              <a:avLst/>
              <a:gdLst/>
              <a:ahLst/>
              <a:cxnLst/>
              <a:rect l="l" t="t" r="r" b="b"/>
              <a:pathLst>
                <a:path w="13812982" h="11142662">
                  <a:moveTo>
                    <a:pt x="0" y="0"/>
                  </a:moveTo>
                  <a:lnTo>
                    <a:pt x="13812982" y="0"/>
                  </a:lnTo>
                  <a:lnTo>
                    <a:pt x="13812982" y="11142662"/>
                  </a:lnTo>
                  <a:lnTo>
                    <a:pt x="0" y="11142662"/>
                  </a:lnTo>
                  <a:close/>
                </a:path>
              </a:pathLst>
            </a:custGeom>
            <a:solidFill>
              <a:srgbClr val="000000">
                <a:alpha val="0"/>
              </a:srgbClr>
            </a:solidFill>
          </p:spPr>
        </p:sp>
        <p:sp>
          <p:nvSpPr>
            <p:cNvPr id="7" name="TextBox 7"/>
            <p:cNvSpPr txBox="1"/>
            <p:nvPr/>
          </p:nvSpPr>
          <p:spPr>
            <a:xfrm>
              <a:off x="0" y="28575"/>
              <a:ext cx="13812981" cy="11114087"/>
            </a:xfrm>
            <a:prstGeom prst="rect">
              <a:avLst/>
            </a:prstGeom>
          </p:spPr>
          <p:txBody>
            <a:bodyPr lIns="0" tIns="0" rIns="0" bIns="0" rtlCol="0" anchor="ctr"/>
            <a:lstStyle/>
            <a:p>
              <a:pPr marL="696753" lvl="2" indent="-232251" algn="l">
                <a:lnSpc>
                  <a:spcPts val="3564"/>
                </a:lnSpc>
                <a:buFont typeface="Arial"/>
                <a:buChar char="⚬"/>
              </a:pPr>
              <a:r>
                <a:rPr lang="en-US" sz="3300">
                  <a:solidFill>
                    <a:srgbClr val="000000"/>
                  </a:solidFill>
                  <a:latin typeface="Helios"/>
                  <a:ea typeface="Helios"/>
                  <a:cs typeface="Helios"/>
                  <a:sym typeface="Helios"/>
                </a:rPr>
                <a:t>Introduction</a:t>
              </a:r>
            </a:p>
            <a:p>
              <a:pPr marL="696753" lvl="2" indent="-232251" algn="l">
                <a:lnSpc>
                  <a:spcPts val="2160"/>
                </a:lnSpc>
              </a:pPr>
              <a:endParaRPr lang="en-US" sz="3300">
                <a:solidFill>
                  <a:srgbClr val="000000"/>
                </a:solidFill>
                <a:latin typeface="Helios"/>
                <a:ea typeface="Helios"/>
                <a:cs typeface="Helios"/>
                <a:sym typeface="Helios"/>
              </a:endParaRPr>
            </a:p>
            <a:p>
              <a:pPr marL="696753" lvl="2" indent="-232251" algn="l">
                <a:lnSpc>
                  <a:spcPts val="3564"/>
                </a:lnSpc>
                <a:buFont typeface="Arial"/>
                <a:buChar char="⚬"/>
              </a:pPr>
              <a:r>
                <a:rPr lang="en-US" sz="3300">
                  <a:solidFill>
                    <a:srgbClr val="000000"/>
                  </a:solidFill>
                  <a:latin typeface="Helios"/>
                  <a:ea typeface="Helios"/>
                  <a:cs typeface="Helios"/>
                  <a:sym typeface="Helios"/>
                </a:rPr>
                <a:t>Architecture Diagram</a:t>
              </a:r>
            </a:p>
            <a:p>
              <a:pPr marL="696753" lvl="2" indent="-232251" algn="l">
                <a:lnSpc>
                  <a:spcPts val="2160"/>
                </a:lnSpc>
              </a:pPr>
              <a:endParaRPr lang="en-US" sz="3300">
                <a:solidFill>
                  <a:srgbClr val="000000"/>
                </a:solidFill>
                <a:latin typeface="Helios"/>
                <a:ea typeface="Helios"/>
                <a:cs typeface="Helios"/>
                <a:sym typeface="Helios"/>
              </a:endParaRPr>
            </a:p>
            <a:p>
              <a:pPr marL="696753" lvl="2" indent="-232251" algn="l">
                <a:lnSpc>
                  <a:spcPts val="3564"/>
                </a:lnSpc>
                <a:buFont typeface="Arial"/>
                <a:buChar char="⚬"/>
              </a:pPr>
              <a:r>
                <a:rPr lang="en-US" sz="3300">
                  <a:solidFill>
                    <a:srgbClr val="000000"/>
                  </a:solidFill>
                  <a:latin typeface="Helios"/>
                  <a:ea typeface="Helios"/>
                  <a:cs typeface="Helios"/>
                  <a:sym typeface="Helios"/>
                </a:rPr>
                <a:t>Data Description</a:t>
              </a:r>
            </a:p>
            <a:p>
              <a:pPr marL="696753" lvl="2" indent="-232251" algn="l">
                <a:lnSpc>
                  <a:spcPts val="2160"/>
                </a:lnSpc>
              </a:pPr>
              <a:endParaRPr lang="en-US" sz="3300">
                <a:solidFill>
                  <a:srgbClr val="000000"/>
                </a:solidFill>
                <a:latin typeface="Helios"/>
                <a:ea typeface="Helios"/>
                <a:cs typeface="Helios"/>
                <a:sym typeface="Helios"/>
              </a:endParaRPr>
            </a:p>
            <a:p>
              <a:pPr marL="696544" lvl="2" indent="-232181" algn="l">
                <a:lnSpc>
                  <a:spcPts val="3564"/>
                </a:lnSpc>
                <a:buFont typeface="Arial"/>
                <a:buChar char="⚬"/>
              </a:pPr>
              <a:r>
                <a:rPr lang="en-US" sz="3300">
                  <a:solidFill>
                    <a:srgbClr val="000000"/>
                  </a:solidFill>
                  <a:latin typeface="Helios"/>
                  <a:ea typeface="Helios"/>
                  <a:cs typeface="Helios"/>
                  <a:sym typeface="Helios"/>
                </a:rPr>
                <a:t>Data Cleaning</a:t>
              </a:r>
            </a:p>
            <a:p>
              <a:pPr marL="696544" lvl="2" indent="-232181" algn="l">
                <a:lnSpc>
                  <a:spcPts val="2160"/>
                </a:lnSpc>
              </a:pPr>
              <a:endParaRPr lang="en-US" sz="3300">
                <a:solidFill>
                  <a:srgbClr val="000000"/>
                </a:solidFill>
                <a:latin typeface="Helios"/>
                <a:ea typeface="Helios"/>
                <a:cs typeface="Helios"/>
                <a:sym typeface="Helios"/>
              </a:endParaRPr>
            </a:p>
            <a:p>
              <a:pPr marL="696753" lvl="2" indent="-232251" algn="l">
                <a:lnSpc>
                  <a:spcPts val="3564"/>
                </a:lnSpc>
                <a:buFont typeface="Arial"/>
                <a:buChar char="⚬"/>
              </a:pPr>
              <a:r>
                <a:rPr lang="en-US" sz="3300">
                  <a:solidFill>
                    <a:srgbClr val="000000"/>
                  </a:solidFill>
                  <a:latin typeface="Helios"/>
                  <a:ea typeface="Helios"/>
                  <a:cs typeface="Helios"/>
                  <a:sym typeface="Helios"/>
                </a:rPr>
                <a:t>Analysis (Pyspark, SparkScala, Hive)</a:t>
              </a:r>
            </a:p>
            <a:p>
              <a:pPr marL="696753" lvl="2" indent="-232251" algn="l">
                <a:lnSpc>
                  <a:spcPts val="2160"/>
                </a:lnSpc>
              </a:pPr>
              <a:endParaRPr lang="en-US" sz="3300">
                <a:solidFill>
                  <a:srgbClr val="000000"/>
                </a:solidFill>
                <a:latin typeface="Helios"/>
                <a:ea typeface="Helios"/>
                <a:cs typeface="Helios"/>
                <a:sym typeface="Helios"/>
              </a:endParaRPr>
            </a:p>
            <a:p>
              <a:pPr marL="696544" lvl="2" indent="-232181" algn="l">
                <a:lnSpc>
                  <a:spcPts val="3564"/>
                </a:lnSpc>
                <a:buFont typeface="Arial"/>
                <a:buChar char="⚬"/>
              </a:pPr>
              <a:r>
                <a:rPr lang="en-US" sz="3300">
                  <a:solidFill>
                    <a:srgbClr val="000000"/>
                  </a:solidFill>
                  <a:latin typeface="Helios"/>
                  <a:ea typeface="Helios"/>
                  <a:cs typeface="Helios"/>
                  <a:sym typeface="Helios"/>
                </a:rPr>
                <a:t>Power BI Data Visualization</a:t>
              </a:r>
            </a:p>
            <a:p>
              <a:pPr algn="l">
                <a:lnSpc>
                  <a:spcPts val="2160"/>
                </a:lnSpc>
              </a:pPr>
              <a:endParaRPr lang="en-US" sz="3300">
                <a:solidFill>
                  <a:srgbClr val="000000"/>
                </a:solidFill>
                <a:latin typeface="Helios"/>
                <a:ea typeface="Helios"/>
                <a:cs typeface="Helios"/>
                <a:sym typeface="Helios"/>
              </a:endParaRPr>
            </a:p>
            <a:p>
              <a:pPr marL="696753" lvl="2" indent="-232251" algn="l">
                <a:lnSpc>
                  <a:spcPts val="3564"/>
                </a:lnSpc>
                <a:buFont typeface="Arial"/>
                <a:buChar char="⚬"/>
              </a:pPr>
              <a:r>
                <a:rPr lang="en-US" sz="3300">
                  <a:solidFill>
                    <a:srgbClr val="000000"/>
                  </a:solidFill>
                  <a:latin typeface="Helios"/>
                  <a:ea typeface="Helios"/>
                  <a:cs typeface="Helios"/>
                  <a:sym typeface="Helios"/>
                </a:rPr>
                <a:t>Conclusion</a:t>
              </a:r>
            </a:p>
            <a:p>
              <a:pPr marL="696753" lvl="2" indent="-232251" algn="l">
                <a:lnSpc>
                  <a:spcPts val="3564"/>
                </a:lnSpc>
              </a:pPr>
              <a:endParaRPr lang="en-US" sz="3300">
                <a:solidFill>
                  <a:srgbClr val="000000"/>
                </a:solidFill>
                <a:latin typeface="Helios"/>
                <a:ea typeface="Helios"/>
                <a:cs typeface="Helios"/>
                <a:sym typeface="Helios"/>
              </a:endParaRPr>
            </a:p>
          </p:txBody>
        </p:sp>
      </p:grpSp>
      <p:grpSp>
        <p:nvGrpSpPr>
          <p:cNvPr id="8" name="Group 8"/>
          <p:cNvGrpSpPr/>
          <p:nvPr/>
        </p:nvGrpSpPr>
        <p:grpSpPr>
          <a:xfrm>
            <a:off x="16921110" y="9332714"/>
            <a:ext cx="1576959" cy="887063"/>
            <a:chOff x="0" y="0"/>
            <a:chExt cx="2102612" cy="1182751"/>
          </a:xfrm>
        </p:grpSpPr>
        <p:sp>
          <p:nvSpPr>
            <p:cNvPr id="9" name="Freeform 9" descr="A blue drop of water  AI-generated content may be incorrect."/>
            <p:cNvSpPr/>
            <p:nvPr/>
          </p:nvSpPr>
          <p:spPr>
            <a:xfrm>
              <a:off x="0" y="0"/>
              <a:ext cx="2102612" cy="1182751"/>
            </a:xfrm>
            <a:custGeom>
              <a:avLst/>
              <a:gdLst/>
              <a:ahLst/>
              <a:cxnLst/>
              <a:rect l="l" t="t" r="r" b="b"/>
              <a:pathLst>
                <a:path w="2102612" h="1182751">
                  <a:moveTo>
                    <a:pt x="0" y="0"/>
                  </a:moveTo>
                  <a:lnTo>
                    <a:pt x="2102612" y="0"/>
                  </a:lnTo>
                  <a:lnTo>
                    <a:pt x="2102612" y="1182751"/>
                  </a:lnTo>
                  <a:lnTo>
                    <a:pt x="0" y="1182751"/>
                  </a:lnTo>
                  <a:lnTo>
                    <a:pt x="0" y="0"/>
                  </a:lnTo>
                  <a:close/>
                </a:path>
              </a:pathLst>
            </a:custGeom>
            <a:blipFill>
              <a:blip r:embed="rId2"/>
              <a:stretch>
                <a:fillRect l="-1" r="-1"/>
              </a:stretch>
            </a:blipFill>
          </p:spPr>
        </p:sp>
      </p:grpSp>
      <p:sp>
        <p:nvSpPr>
          <p:cNvPr id="10" name="Freeform 10"/>
          <p:cNvSpPr/>
          <p:nvPr/>
        </p:nvSpPr>
        <p:spPr>
          <a:xfrm>
            <a:off x="0" y="-180826"/>
            <a:ext cx="6670962" cy="10467826"/>
          </a:xfrm>
          <a:custGeom>
            <a:avLst/>
            <a:gdLst/>
            <a:ahLst/>
            <a:cxnLst/>
            <a:rect l="l" t="t" r="r" b="b"/>
            <a:pathLst>
              <a:path w="6670962" h="10467826">
                <a:moveTo>
                  <a:pt x="0" y="0"/>
                </a:moveTo>
                <a:lnTo>
                  <a:pt x="6670962" y="0"/>
                </a:lnTo>
                <a:lnTo>
                  <a:pt x="6670962" y="10467826"/>
                </a:lnTo>
                <a:lnTo>
                  <a:pt x="0" y="10467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1030251" y="-1992295"/>
            <a:ext cx="10359736" cy="8356997"/>
            <a:chOff x="0" y="0"/>
            <a:chExt cx="13812981" cy="11142662"/>
          </a:xfrm>
        </p:grpSpPr>
        <p:sp>
          <p:nvSpPr>
            <p:cNvPr id="12" name="Freeform 12"/>
            <p:cNvSpPr/>
            <p:nvPr/>
          </p:nvSpPr>
          <p:spPr>
            <a:xfrm>
              <a:off x="0" y="0"/>
              <a:ext cx="13812982" cy="11142662"/>
            </a:xfrm>
            <a:custGeom>
              <a:avLst/>
              <a:gdLst/>
              <a:ahLst/>
              <a:cxnLst/>
              <a:rect l="l" t="t" r="r" b="b"/>
              <a:pathLst>
                <a:path w="13812982" h="11142662">
                  <a:moveTo>
                    <a:pt x="0" y="0"/>
                  </a:moveTo>
                  <a:lnTo>
                    <a:pt x="13812982" y="0"/>
                  </a:lnTo>
                  <a:lnTo>
                    <a:pt x="13812982" y="11142662"/>
                  </a:lnTo>
                  <a:lnTo>
                    <a:pt x="0" y="11142662"/>
                  </a:lnTo>
                  <a:close/>
                </a:path>
              </a:pathLst>
            </a:custGeom>
            <a:solidFill>
              <a:srgbClr val="000000">
                <a:alpha val="0"/>
              </a:srgbClr>
            </a:solidFill>
          </p:spPr>
        </p:sp>
        <p:sp>
          <p:nvSpPr>
            <p:cNvPr id="13" name="TextBox 13"/>
            <p:cNvSpPr txBox="1"/>
            <p:nvPr/>
          </p:nvSpPr>
          <p:spPr>
            <a:xfrm>
              <a:off x="0" y="66675"/>
              <a:ext cx="13812981" cy="11075987"/>
            </a:xfrm>
            <a:prstGeom prst="rect">
              <a:avLst/>
            </a:prstGeom>
          </p:spPr>
          <p:txBody>
            <a:bodyPr lIns="0" tIns="0" rIns="0" bIns="0" rtlCol="0" anchor="ctr"/>
            <a:lstStyle/>
            <a:p>
              <a:pPr algn="l">
                <a:lnSpc>
                  <a:spcPts val="8315"/>
                </a:lnSpc>
              </a:pPr>
              <a:r>
                <a:rPr lang="en-US" sz="7698" b="1">
                  <a:solidFill>
                    <a:srgbClr val="E37026"/>
                  </a:solidFill>
                  <a:latin typeface="Helios Bold"/>
                  <a:ea typeface="Helios Bold"/>
                  <a:cs typeface="Helios Bold"/>
                  <a:sym typeface="Helios Bold"/>
                </a:rPr>
                <a:t>Contents</a:t>
              </a:r>
            </a:p>
          </p:txBody>
        </p:sp>
      </p:grpSp>
      <p:sp>
        <p:nvSpPr>
          <p:cNvPr id="14" name="Freeform 14"/>
          <p:cNvSpPr/>
          <p:nvPr/>
        </p:nvSpPr>
        <p:spPr>
          <a:xfrm>
            <a:off x="1021432" y="4307302"/>
            <a:ext cx="4628098" cy="4114800"/>
          </a:xfrm>
          <a:custGeom>
            <a:avLst/>
            <a:gdLst/>
            <a:ahLst/>
            <a:cxnLst/>
            <a:rect l="l" t="t" r="r" b="b"/>
            <a:pathLst>
              <a:path w="4628098" h="4114800">
                <a:moveTo>
                  <a:pt x="0" y="0"/>
                </a:moveTo>
                <a:lnTo>
                  <a:pt x="4628098" y="0"/>
                </a:lnTo>
                <a:lnTo>
                  <a:pt x="462809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422" r="-422"/>
            </a:stretch>
          </a:blipFill>
        </p:spPr>
      </p:sp>
      <p:sp>
        <p:nvSpPr>
          <p:cNvPr id="15" name="Freeform 15"/>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t="-94" b="-94"/>
            </a:stretch>
          </a:blipFill>
        </p:spPr>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742" y="0"/>
            <a:ext cx="18493483" cy="10287000"/>
          </a:xfrm>
          <a:custGeom>
            <a:avLst/>
            <a:gdLst/>
            <a:ahLst/>
            <a:cxnLst/>
            <a:rect l="l" t="t" r="r" b="b"/>
            <a:pathLst>
              <a:path w="18493483" h="10287000">
                <a:moveTo>
                  <a:pt x="0" y="0"/>
                </a:moveTo>
                <a:lnTo>
                  <a:pt x="18493484" y="0"/>
                </a:lnTo>
                <a:lnTo>
                  <a:pt x="18493484" y="10287000"/>
                </a:lnTo>
                <a:lnTo>
                  <a:pt x="0" y="10287000"/>
                </a:lnTo>
                <a:lnTo>
                  <a:pt x="0" y="0"/>
                </a:lnTo>
                <a:close/>
              </a:path>
            </a:pathLst>
          </a:custGeom>
          <a:blipFill>
            <a:blip r:embed="rId2"/>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0826"/>
            <a:ext cx="6663162" cy="10467826"/>
          </a:xfrm>
          <a:custGeom>
            <a:avLst/>
            <a:gdLst/>
            <a:ahLst/>
            <a:cxnLst/>
            <a:rect l="l" t="t" r="r" b="b"/>
            <a:pathLst>
              <a:path w="6663162" h="10467826">
                <a:moveTo>
                  <a:pt x="0" y="0"/>
                </a:moveTo>
                <a:lnTo>
                  <a:pt x="6663162" y="0"/>
                </a:lnTo>
                <a:lnTo>
                  <a:pt x="6663162"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18246" y="884861"/>
            <a:ext cx="5401290" cy="8183023"/>
            <a:chOff x="0" y="0"/>
            <a:chExt cx="7201720" cy="10910697"/>
          </a:xfrm>
        </p:grpSpPr>
        <p:sp>
          <p:nvSpPr>
            <p:cNvPr id="4" name="Freeform 4"/>
            <p:cNvSpPr/>
            <p:nvPr/>
          </p:nvSpPr>
          <p:spPr>
            <a:xfrm>
              <a:off x="0" y="0"/>
              <a:ext cx="7201720" cy="10910697"/>
            </a:xfrm>
            <a:custGeom>
              <a:avLst/>
              <a:gdLst/>
              <a:ahLst/>
              <a:cxnLst/>
              <a:rect l="l" t="t" r="r" b="b"/>
              <a:pathLst>
                <a:path w="7201720" h="10910697">
                  <a:moveTo>
                    <a:pt x="0" y="0"/>
                  </a:moveTo>
                  <a:lnTo>
                    <a:pt x="7201720" y="0"/>
                  </a:lnTo>
                  <a:lnTo>
                    <a:pt x="7201720" y="10910697"/>
                  </a:lnTo>
                  <a:lnTo>
                    <a:pt x="0" y="10910697"/>
                  </a:lnTo>
                  <a:close/>
                </a:path>
              </a:pathLst>
            </a:custGeom>
            <a:solidFill>
              <a:srgbClr val="000000">
                <a:alpha val="0"/>
              </a:srgbClr>
            </a:solidFill>
          </p:spPr>
        </p:sp>
        <p:sp>
          <p:nvSpPr>
            <p:cNvPr id="5" name="TextBox 5"/>
            <p:cNvSpPr txBox="1"/>
            <p:nvPr/>
          </p:nvSpPr>
          <p:spPr>
            <a:xfrm>
              <a:off x="0" y="-47625"/>
              <a:ext cx="7201720" cy="10958322"/>
            </a:xfrm>
            <a:prstGeom prst="rect">
              <a:avLst/>
            </a:prstGeom>
          </p:spPr>
          <p:txBody>
            <a:bodyPr lIns="0" tIns="0" rIns="0" bIns="0" rtlCol="0" anchor="ctr"/>
            <a:lstStyle/>
            <a:p>
              <a:pPr algn="l">
                <a:lnSpc>
                  <a:spcPts val="6480"/>
                </a:lnSpc>
              </a:pPr>
              <a:r>
                <a:rPr lang="en-US" sz="6000" b="1">
                  <a:solidFill>
                    <a:srgbClr val="000000"/>
                  </a:solidFill>
                  <a:latin typeface="Times New Roman Bold"/>
                  <a:ea typeface="Times New Roman Bold"/>
                  <a:cs typeface="Times New Roman Bold"/>
                  <a:sym typeface="Times New Roman Bold"/>
                </a:rPr>
                <a:t>Con</a:t>
              </a:r>
              <a:r>
                <a:rPr lang="en-US" sz="6000" b="1">
                  <a:solidFill>
                    <a:srgbClr val="E37026"/>
                  </a:solidFill>
                  <a:latin typeface="Times New Roman Bold"/>
                  <a:ea typeface="Times New Roman Bold"/>
                  <a:cs typeface="Times New Roman Bold"/>
                  <a:sym typeface="Times New Roman Bold"/>
                </a:rPr>
                <a:t>clusion</a:t>
              </a:r>
            </a:p>
          </p:txBody>
        </p:sp>
      </p:grpSp>
      <p:grpSp>
        <p:nvGrpSpPr>
          <p:cNvPr id="6" name="Group 6"/>
          <p:cNvGrpSpPr/>
          <p:nvPr/>
        </p:nvGrpSpPr>
        <p:grpSpPr>
          <a:xfrm>
            <a:off x="7922798" y="741986"/>
            <a:ext cx="9336502" cy="8325898"/>
            <a:chOff x="0" y="0"/>
            <a:chExt cx="12448669" cy="11101197"/>
          </a:xfrm>
        </p:grpSpPr>
        <p:sp>
          <p:nvSpPr>
            <p:cNvPr id="7" name="Freeform 7"/>
            <p:cNvSpPr/>
            <p:nvPr/>
          </p:nvSpPr>
          <p:spPr>
            <a:xfrm>
              <a:off x="0" y="0"/>
              <a:ext cx="12448670" cy="11101197"/>
            </a:xfrm>
            <a:custGeom>
              <a:avLst/>
              <a:gdLst/>
              <a:ahLst/>
              <a:cxnLst/>
              <a:rect l="l" t="t" r="r" b="b"/>
              <a:pathLst>
                <a:path w="12448670" h="11101197">
                  <a:moveTo>
                    <a:pt x="0" y="0"/>
                  </a:moveTo>
                  <a:lnTo>
                    <a:pt x="12448670" y="0"/>
                  </a:lnTo>
                  <a:lnTo>
                    <a:pt x="12448670" y="11101197"/>
                  </a:lnTo>
                  <a:lnTo>
                    <a:pt x="0" y="11101197"/>
                  </a:lnTo>
                  <a:close/>
                </a:path>
              </a:pathLst>
            </a:custGeom>
            <a:solidFill>
              <a:srgbClr val="000000">
                <a:alpha val="0"/>
              </a:srgbClr>
            </a:solidFill>
          </p:spPr>
        </p:sp>
        <p:sp>
          <p:nvSpPr>
            <p:cNvPr id="8" name="TextBox 8"/>
            <p:cNvSpPr txBox="1"/>
            <p:nvPr/>
          </p:nvSpPr>
          <p:spPr>
            <a:xfrm>
              <a:off x="0" y="-171450"/>
              <a:ext cx="12448669" cy="11272647"/>
            </a:xfrm>
            <a:prstGeom prst="rect">
              <a:avLst/>
            </a:prstGeom>
          </p:spPr>
          <p:txBody>
            <a:bodyPr lIns="0" tIns="0" rIns="0" bIns="0" rtlCol="0" anchor="ctr"/>
            <a:lstStyle/>
            <a:p>
              <a:pPr algn="just">
                <a:lnSpc>
                  <a:spcPts val="5400"/>
                </a:lnSpc>
              </a:pPr>
              <a:r>
                <a:rPr lang="en-US" sz="3000">
                  <a:solidFill>
                    <a:srgbClr val="000000"/>
                  </a:solidFill>
                  <a:latin typeface="Aptos"/>
                  <a:ea typeface="Aptos"/>
                  <a:cs typeface="Aptos"/>
                  <a:sym typeface="Aptos"/>
                </a:rPr>
                <a:t>This project illustrates the efficiency of Apache Spark using both Scala and PySpark. It highlights scalable data processing, seamless transformations, and insightful analytics. Scala excels in performance and type safety, while PySpark offers usability and integration, making the duo effective for end-to-end big data solutions</a:t>
              </a:r>
            </a:p>
            <a:p>
              <a:pPr algn="just">
                <a:lnSpc>
                  <a:spcPts val="3240"/>
                </a:lnSpc>
              </a:pPr>
              <a:endParaRPr lang="en-US" sz="3000">
                <a:solidFill>
                  <a:srgbClr val="000000"/>
                </a:solidFill>
                <a:latin typeface="Aptos"/>
                <a:ea typeface="Aptos"/>
                <a:cs typeface="Aptos"/>
                <a:sym typeface="Aptos"/>
              </a:endParaRPr>
            </a:p>
          </p:txBody>
        </p:sp>
      </p:grpSp>
      <p:grpSp>
        <p:nvGrpSpPr>
          <p:cNvPr id="9" name="Group 9"/>
          <p:cNvGrpSpPr/>
          <p:nvPr/>
        </p:nvGrpSpPr>
        <p:grpSpPr>
          <a:xfrm>
            <a:off x="16622486" y="9067884"/>
            <a:ext cx="2003012" cy="1126712"/>
            <a:chOff x="0" y="0"/>
            <a:chExt cx="2670683" cy="1502283"/>
          </a:xfrm>
        </p:grpSpPr>
        <p:sp>
          <p:nvSpPr>
            <p:cNvPr id="10" name="Freeform 10" descr="A blue drop of water  AI-generated content may be incorrect."/>
            <p:cNvSpPr/>
            <p:nvPr/>
          </p:nvSpPr>
          <p:spPr>
            <a:xfrm>
              <a:off x="0" y="0"/>
              <a:ext cx="2670683" cy="1502283"/>
            </a:xfrm>
            <a:custGeom>
              <a:avLst/>
              <a:gdLst/>
              <a:ahLst/>
              <a:cxnLst/>
              <a:rect l="l" t="t" r="r" b="b"/>
              <a:pathLst>
                <a:path w="2670683" h="1502283">
                  <a:moveTo>
                    <a:pt x="0" y="0"/>
                  </a:moveTo>
                  <a:lnTo>
                    <a:pt x="2670683" y="0"/>
                  </a:lnTo>
                  <a:lnTo>
                    <a:pt x="2670683" y="1502283"/>
                  </a:lnTo>
                  <a:lnTo>
                    <a:pt x="0" y="1502283"/>
                  </a:lnTo>
                  <a:lnTo>
                    <a:pt x="0" y="0"/>
                  </a:lnTo>
                  <a:close/>
                </a:path>
              </a:pathLst>
            </a:custGeom>
            <a:blipFill>
              <a:blip r:embed="rId4"/>
              <a:stretch>
                <a:fillRect/>
              </a:stretch>
            </a:blipFill>
          </p:spPr>
        </p:sp>
      </p:grpSp>
      <p:sp>
        <p:nvSpPr>
          <p:cNvPr id="11" name="Freeform 11"/>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t="-94" b="-94"/>
            </a:stretch>
          </a:blipFill>
        </p:spPr>
      </p:sp>
      <p:sp>
        <p:nvSpPr>
          <p:cNvPr id="12" name="Freeform 12"/>
          <p:cNvSpPr/>
          <p:nvPr/>
        </p:nvSpPr>
        <p:spPr>
          <a:xfrm>
            <a:off x="0" y="1423520"/>
            <a:ext cx="6707378" cy="7141425"/>
          </a:xfrm>
          <a:custGeom>
            <a:avLst/>
            <a:gdLst/>
            <a:ahLst/>
            <a:cxnLst/>
            <a:rect l="l" t="t" r="r" b="b"/>
            <a:pathLst>
              <a:path w="6707378" h="7141425">
                <a:moveTo>
                  <a:pt x="0" y="0"/>
                </a:moveTo>
                <a:lnTo>
                  <a:pt x="6707378" y="0"/>
                </a:lnTo>
                <a:lnTo>
                  <a:pt x="6707378" y="7141425"/>
                </a:lnTo>
                <a:lnTo>
                  <a:pt x="0" y="7141425"/>
                </a:lnTo>
                <a:lnTo>
                  <a:pt x="0" y="0"/>
                </a:lnTo>
                <a:close/>
              </a:path>
            </a:pathLst>
          </a:custGeom>
          <a:blipFill>
            <a:blip r:embed="rId7">
              <a:alphaModFix amt="18999"/>
              <a:extLst>
                <a:ext uri="{96DAC541-7B7A-43D3-8B79-37D633B846F1}">
                  <asvg:svgBlip xmlns:asvg="http://schemas.microsoft.com/office/drawing/2016/SVG/main" r:embed="rId8"/>
                </a:ext>
              </a:extLst>
            </a:blip>
            <a:stretch>
              <a:fillRect t="-25" b="-25"/>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0826"/>
            <a:ext cx="8593766" cy="10467826"/>
          </a:xfrm>
          <a:custGeom>
            <a:avLst/>
            <a:gdLst/>
            <a:ahLst/>
            <a:cxnLst/>
            <a:rect l="l" t="t" r="r" b="b"/>
            <a:pathLst>
              <a:path w="8593766" h="10467826">
                <a:moveTo>
                  <a:pt x="0" y="0"/>
                </a:moveTo>
                <a:lnTo>
                  <a:pt x="8593766" y="0"/>
                </a:lnTo>
                <a:lnTo>
                  <a:pt x="8593766"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866503" y="2032698"/>
            <a:ext cx="4860759" cy="6139804"/>
            <a:chOff x="0" y="0"/>
            <a:chExt cx="6481012" cy="8186406"/>
          </a:xfrm>
        </p:grpSpPr>
        <p:sp>
          <p:nvSpPr>
            <p:cNvPr id="4" name="Freeform 4"/>
            <p:cNvSpPr/>
            <p:nvPr/>
          </p:nvSpPr>
          <p:spPr>
            <a:xfrm>
              <a:off x="0" y="0"/>
              <a:ext cx="6481012" cy="8186406"/>
            </a:xfrm>
            <a:custGeom>
              <a:avLst/>
              <a:gdLst/>
              <a:ahLst/>
              <a:cxnLst/>
              <a:rect l="l" t="t" r="r" b="b"/>
              <a:pathLst>
                <a:path w="6481012" h="8186406">
                  <a:moveTo>
                    <a:pt x="0" y="0"/>
                  </a:moveTo>
                  <a:lnTo>
                    <a:pt x="6481012" y="0"/>
                  </a:lnTo>
                  <a:lnTo>
                    <a:pt x="6481012" y="8186406"/>
                  </a:lnTo>
                  <a:lnTo>
                    <a:pt x="0" y="8186406"/>
                  </a:lnTo>
                  <a:close/>
                </a:path>
              </a:pathLst>
            </a:custGeom>
            <a:solidFill>
              <a:srgbClr val="000000">
                <a:alpha val="0"/>
              </a:srgbClr>
            </a:solidFill>
          </p:spPr>
        </p:sp>
        <p:sp>
          <p:nvSpPr>
            <p:cNvPr id="5" name="TextBox 5"/>
            <p:cNvSpPr txBox="1"/>
            <p:nvPr/>
          </p:nvSpPr>
          <p:spPr>
            <a:xfrm>
              <a:off x="0" y="-57150"/>
              <a:ext cx="6481012" cy="8243556"/>
            </a:xfrm>
            <a:prstGeom prst="rect">
              <a:avLst/>
            </a:prstGeom>
          </p:spPr>
          <p:txBody>
            <a:bodyPr lIns="0" tIns="0" rIns="0" bIns="0" rtlCol="0" anchor="ctr"/>
            <a:lstStyle/>
            <a:p>
              <a:pPr algn="ctr">
                <a:lnSpc>
                  <a:spcPts val="7128"/>
                </a:lnSpc>
              </a:pPr>
              <a:r>
                <a:rPr lang="en-US" sz="6600" b="1">
                  <a:solidFill>
                    <a:srgbClr val="FFFFFF"/>
                  </a:solidFill>
                  <a:latin typeface="Times New Roman Bold"/>
                  <a:ea typeface="Times New Roman Bold"/>
                  <a:cs typeface="Times New Roman Bold"/>
                  <a:sym typeface="Times New Roman Bold"/>
                </a:rPr>
                <a:t>Thank You Venkat Sir</a:t>
              </a:r>
            </a:p>
          </p:txBody>
        </p:sp>
      </p:grpSp>
      <p:grpSp>
        <p:nvGrpSpPr>
          <p:cNvPr id="6" name="Group 6"/>
          <p:cNvGrpSpPr/>
          <p:nvPr/>
        </p:nvGrpSpPr>
        <p:grpSpPr>
          <a:xfrm>
            <a:off x="16410214" y="9058376"/>
            <a:ext cx="2184178" cy="1228629"/>
            <a:chOff x="0" y="0"/>
            <a:chExt cx="2912237" cy="1638172"/>
          </a:xfrm>
        </p:grpSpPr>
        <p:sp>
          <p:nvSpPr>
            <p:cNvPr id="7" name="Freeform 7" descr="A blue drop of water  AI-generated content may be incorrect."/>
            <p:cNvSpPr/>
            <p:nvPr/>
          </p:nvSpPr>
          <p:spPr>
            <a:xfrm>
              <a:off x="0" y="0"/>
              <a:ext cx="2912237" cy="1638173"/>
            </a:xfrm>
            <a:custGeom>
              <a:avLst/>
              <a:gdLst/>
              <a:ahLst/>
              <a:cxnLst/>
              <a:rect l="l" t="t" r="r" b="b"/>
              <a:pathLst>
                <a:path w="2912237" h="1638173">
                  <a:moveTo>
                    <a:pt x="0" y="0"/>
                  </a:moveTo>
                  <a:lnTo>
                    <a:pt x="2912237" y="0"/>
                  </a:lnTo>
                  <a:lnTo>
                    <a:pt x="2912237" y="1638173"/>
                  </a:lnTo>
                  <a:lnTo>
                    <a:pt x="0" y="1638173"/>
                  </a:lnTo>
                  <a:lnTo>
                    <a:pt x="0" y="0"/>
                  </a:lnTo>
                  <a:close/>
                </a:path>
              </a:pathLst>
            </a:custGeom>
            <a:blipFill>
              <a:blip r:embed="rId4"/>
              <a:stretch>
                <a:fillRect l="-1" r="-1"/>
              </a:stretch>
            </a:blipFill>
          </p:spPr>
        </p:sp>
      </p:grpSp>
      <p:grpSp>
        <p:nvGrpSpPr>
          <p:cNvPr id="8" name="Group 8"/>
          <p:cNvGrpSpPr/>
          <p:nvPr/>
        </p:nvGrpSpPr>
        <p:grpSpPr>
          <a:xfrm>
            <a:off x="5848249" y="8191971"/>
            <a:ext cx="4641989" cy="2023588"/>
            <a:chOff x="0" y="0"/>
            <a:chExt cx="6189319" cy="2698117"/>
          </a:xfrm>
        </p:grpSpPr>
        <p:sp>
          <p:nvSpPr>
            <p:cNvPr id="9" name="Freeform 9"/>
            <p:cNvSpPr/>
            <p:nvPr/>
          </p:nvSpPr>
          <p:spPr>
            <a:xfrm>
              <a:off x="0" y="0"/>
              <a:ext cx="6189345" cy="2698115"/>
            </a:xfrm>
            <a:custGeom>
              <a:avLst/>
              <a:gdLst/>
              <a:ahLst/>
              <a:cxnLst/>
              <a:rect l="l" t="t" r="r" b="b"/>
              <a:pathLst>
                <a:path w="6189345" h="2698115">
                  <a:moveTo>
                    <a:pt x="0" y="0"/>
                  </a:moveTo>
                  <a:lnTo>
                    <a:pt x="6189345" y="0"/>
                  </a:lnTo>
                  <a:lnTo>
                    <a:pt x="6189345" y="2698115"/>
                  </a:lnTo>
                  <a:lnTo>
                    <a:pt x="0" y="2698115"/>
                  </a:lnTo>
                  <a:lnTo>
                    <a:pt x="0" y="0"/>
                  </a:lnTo>
                  <a:close/>
                </a:path>
              </a:pathLst>
            </a:custGeom>
            <a:blipFill>
              <a:blip r:embed="rId5"/>
              <a:stretch>
                <a:fillRect/>
              </a:stretch>
            </a:blipFill>
          </p:spPr>
        </p:sp>
      </p:grpSp>
      <p:sp>
        <p:nvSpPr>
          <p:cNvPr id="10" name="Freeform 10"/>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t="-94" b="-94"/>
            </a:stretch>
          </a:blipFill>
        </p:spPr>
      </p:sp>
      <p:grpSp>
        <p:nvGrpSpPr>
          <p:cNvPr id="11" name="Group 11"/>
          <p:cNvGrpSpPr/>
          <p:nvPr/>
        </p:nvGrpSpPr>
        <p:grpSpPr>
          <a:xfrm>
            <a:off x="842361" y="1939966"/>
            <a:ext cx="6712752" cy="6407067"/>
            <a:chOff x="0" y="0"/>
            <a:chExt cx="8950336" cy="8542756"/>
          </a:xfrm>
        </p:grpSpPr>
        <p:sp>
          <p:nvSpPr>
            <p:cNvPr id="12" name="Freeform 12"/>
            <p:cNvSpPr/>
            <p:nvPr/>
          </p:nvSpPr>
          <p:spPr>
            <a:xfrm>
              <a:off x="0" y="0"/>
              <a:ext cx="8950452" cy="8542782"/>
            </a:xfrm>
            <a:custGeom>
              <a:avLst/>
              <a:gdLst/>
              <a:ahLst/>
              <a:cxnLst/>
              <a:rect l="l" t="t" r="r" b="b"/>
              <a:pathLst>
                <a:path w="8950452" h="8542782">
                  <a:moveTo>
                    <a:pt x="4475226" y="6858"/>
                  </a:moveTo>
                  <a:cubicBezTo>
                    <a:pt x="2947035" y="0"/>
                    <a:pt x="1532128" y="811276"/>
                    <a:pt x="766064" y="2133600"/>
                  </a:cubicBezTo>
                  <a:cubicBezTo>
                    <a:pt x="0" y="3455924"/>
                    <a:pt x="0" y="5086858"/>
                    <a:pt x="766064" y="6409182"/>
                  </a:cubicBezTo>
                  <a:cubicBezTo>
                    <a:pt x="1532128" y="7731506"/>
                    <a:pt x="2947035" y="8542782"/>
                    <a:pt x="4475226" y="8535924"/>
                  </a:cubicBezTo>
                  <a:cubicBezTo>
                    <a:pt x="6003290" y="8542782"/>
                    <a:pt x="7418324" y="7731379"/>
                    <a:pt x="8184388" y="6409182"/>
                  </a:cubicBezTo>
                  <a:cubicBezTo>
                    <a:pt x="8950452" y="5086985"/>
                    <a:pt x="8950452" y="3455797"/>
                    <a:pt x="8184388" y="2133600"/>
                  </a:cubicBezTo>
                  <a:cubicBezTo>
                    <a:pt x="7418324" y="811403"/>
                    <a:pt x="6003290" y="0"/>
                    <a:pt x="4475226" y="6858"/>
                  </a:cubicBezTo>
                  <a:close/>
                </a:path>
              </a:pathLst>
            </a:custGeom>
            <a:solidFill>
              <a:srgbClr val="E37026"/>
            </a:solidFill>
          </p:spPr>
        </p:sp>
      </p:grpSp>
      <p:grpSp>
        <p:nvGrpSpPr>
          <p:cNvPr id="13" name="Group 13"/>
          <p:cNvGrpSpPr/>
          <p:nvPr/>
        </p:nvGrpSpPr>
        <p:grpSpPr>
          <a:xfrm>
            <a:off x="933002" y="2026480"/>
            <a:ext cx="6531470" cy="6234041"/>
            <a:chOff x="0" y="0"/>
            <a:chExt cx="8708627" cy="8312054"/>
          </a:xfrm>
        </p:grpSpPr>
        <p:sp>
          <p:nvSpPr>
            <p:cNvPr id="14" name="Freeform 14"/>
            <p:cNvSpPr/>
            <p:nvPr/>
          </p:nvSpPr>
          <p:spPr>
            <a:xfrm>
              <a:off x="0" y="0"/>
              <a:ext cx="8708644" cy="8312023"/>
            </a:xfrm>
            <a:custGeom>
              <a:avLst/>
              <a:gdLst/>
              <a:ahLst/>
              <a:cxnLst/>
              <a:rect l="l" t="t" r="r" b="b"/>
              <a:pathLst>
                <a:path w="8708644" h="8312023">
                  <a:moveTo>
                    <a:pt x="4354322" y="6604"/>
                  </a:moveTo>
                  <a:cubicBezTo>
                    <a:pt x="2867406" y="0"/>
                    <a:pt x="1490726" y="789432"/>
                    <a:pt x="745363" y="2075942"/>
                  </a:cubicBezTo>
                  <a:cubicBezTo>
                    <a:pt x="0" y="3362452"/>
                    <a:pt x="0" y="4949571"/>
                    <a:pt x="745363" y="6236081"/>
                  </a:cubicBezTo>
                  <a:cubicBezTo>
                    <a:pt x="1490726" y="7522591"/>
                    <a:pt x="2867533" y="8312023"/>
                    <a:pt x="4354322" y="8305419"/>
                  </a:cubicBezTo>
                  <a:cubicBezTo>
                    <a:pt x="5841111" y="8312023"/>
                    <a:pt x="7217918" y="7522718"/>
                    <a:pt x="7963281" y="6236081"/>
                  </a:cubicBezTo>
                  <a:cubicBezTo>
                    <a:pt x="8708644" y="4949444"/>
                    <a:pt x="8708644" y="3362452"/>
                    <a:pt x="7963281" y="2075942"/>
                  </a:cubicBezTo>
                  <a:cubicBezTo>
                    <a:pt x="7217918" y="789432"/>
                    <a:pt x="5841111" y="0"/>
                    <a:pt x="4354322" y="6604"/>
                  </a:cubicBezTo>
                  <a:close/>
                </a:path>
              </a:pathLst>
            </a:custGeom>
            <a:solidFill>
              <a:srgbClr val="E37026"/>
            </a:solidFill>
          </p:spPr>
        </p:sp>
      </p:grpSp>
      <p:grpSp>
        <p:nvGrpSpPr>
          <p:cNvPr id="15" name="Group 15"/>
          <p:cNvGrpSpPr/>
          <p:nvPr/>
        </p:nvGrpSpPr>
        <p:grpSpPr>
          <a:xfrm>
            <a:off x="1096583" y="2182612"/>
            <a:ext cx="6204308" cy="5921776"/>
            <a:chOff x="0" y="0"/>
            <a:chExt cx="8272410" cy="7895701"/>
          </a:xfrm>
        </p:grpSpPr>
        <p:sp>
          <p:nvSpPr>
            <p:cNvPr id="16" name="Freeform 16"/>
            <p:cNvSpPr/>
            <p:nvPr/>
          </p:nvSpPr>
          <p:spPr>
            <a:xfrm>
              <a:off x="0" y="0"/>
              <a:ext cx="8272526" cy="7895717"/>
            </a:xfrm>
            <a:custGeom>
              <a:avLst/>
              <a:gdLst/>
              <a:ahLst/>
              <a:cxnLst/>
              <a:rect l="l" t="t" r="r" b="b"/>
              <a:pathLst>
                <a:path w="8272526" h="7895717">
                  <a:moveTo>
                    <a:pt x="4136263" y="6350"/>
                  </a:moveTo>
                  <a:cubicBezTo>
                    <a:pt x="2723769" y="0"/>
                    <a:pt x="1416050" y="749808"/>
                    <a:pt x="708025" y="1971929"/>
                  </a:cubicBezTo>
                  <a:cubicBezTo>
                    <a:pt x="0" y="3194050"/>
                    <a:pt x="0" y="4701667"/>
                    <a:pt x="708025" y="5923661"/>
                  </a:cubicBezTo>
                  <a:cubicBezTo>
                    <a:pt x="1416050" y="7145655"/>
                    <a:pt x="2723769" y="7895717"/>
                    <a:pt x="4136263" y="7889367"/>
                  </a:cubicBezTo>
                  <a:cubicBezTo>
                    <a:pt x="5548630" y="7895717"/>
                    <a:pt x="6856476" y="7145782"/>
                    <a:pt x="7564501" y="5923661"/>
                  </a:cubicBezTo>
                  <a:cubicBezTo>
                    <a:pt x="8272526" y="4701540"/>
                    <a:pt x="8272526" y="3194050"/>
                    <a:pt x="7564501" y="1971929"/>
                  </a:cubicBezTo>
                  <a:cubicBezTo>
                    <a:pt x="6856476" y="749808"/>
                    <a:pt x="5548630" y="0"/>
                    <a:pt x="4136263" y="6350"/>
                  </a:cubicBezTo>
                  <a:close/>
                </a:path>
              </a:pathLst>
            </a:custGeom>
            <a:blipFill>
              <a:blip r:embed="rId8"/>
              <a:stretch>
                <a:fillRect l="-2235" t="-40176" r="-2233" b="-40176"/>
              </a:stretch>
            </a:blipFill>
          </p:spPr>
        </p:sp>
      </p:grpSp>
      <p:sp>
        <p:nvSpPr>
          <p:cNvPr id="17" name="TextBox 17"/>
          <p:cNvSpPr txBox="1"/>
          <p:nvPr/>
        </p:nvSpPr>
        <p:spPr>
          <a:xfrm>
            <a:off x="8815726" y="2740005"/>
            <a:ext cx="8121715" cy="5891213"/>
          </a:xfrm>
          <a:prstGeom prst="rect">
            <a:avLst/>
          </a:prstGeom>
        </p:spPr>
        <p:txBody>
          <a:bodyPr lIns="0" tIns="0" rIns="0" bIns="0" rtlCol="0" anchor="t">
            <a:spAutoFit/>
          </a:bodyPr>
          <a:lstStyle/>
          <a:p>
            <a:pPr algn="just">
              <a:lnSpc>
                <a:spcPts val="4687"/>
              </a:lnSpc>
            </a:pPr>
            <a:r>
              <a:rPr lang="en-US" sz="3750">
                <a:solidFill>
                  <a:srgbClr val="000000"/>
                </a:solidFill>
                <a:latin typeface="Lexend Deca"/>
                <a:ea typeface="Lexend Deca"/>
                <a:cs typeface="Lexend Deca"/>
                <a:sym typeface="Lexend Deca"/>
              </a:rPr>
              <a:t>Dear </a:t>
            </a:r>
            <a:r>
              <a:rPr lang="en-US" sz="3750">
                <a:solidFill>
                  <a:srgbClr val="E37026"/>
                </a:solidFill>
                <a:latin typeface="Lexend Deca"/>
                <a:ea typeface="Lexend Deca"/>
                <a:cs typeface="Lexend Deca"/>
                <a:sym typeface="Lexend Deca"/>
              </a:rPr>
              <a:t>Venkat Sir</a:t>
            </a:r>
            <a:r>
              <a:rPr lang="en-US" sz="3750">
                <a:solidFill>
                  <a:srgbClr val="000000"/>
                </a:solidFill>
                <a:latin typeface="Lexend Deca"/>
                <a:ea typeface="Lexend Deca"/>
                <a:cs typeface="Lexend Deca"/>
                <a:sym typeface="Lexend Deca"/>
              </a:rPr>
              <a:t>,</a:t>
            </a:r>
          </a:p>
          <a:p>
            <a:pPr algn="just">
              <a:lnSpc>
                <a:spcPts val="4687"/>
              </a:lnSpc>
            </a:pPr>
            <a:endParaRPr lang="en-US" sz="3750">
              <a:solidFill>
                <a:srgbClr val="000000"/>
              </a:solidFill>
              <a:latin typeface="Lexend Deca"/>
              <a:ea typeface="Lexend Deca"/>
              <a:cs typeface="Lexend Deca"/>
              <a:sym typeface="Lexend Deca"/>
            </a:endParaRPr>
          </a:p>
          <a:p>
            <a:pPr algn="just">
              <a:lnSpc>
                <a:spcPts val="4687"/>
              </a:lnSpc>
            </a:pPr>
            <a:r>
              <a:rPr lang="en-US" sz="3750">
                <a:solidFill>
                  <a:srgbClr val="000000"/>
                </a:solidFill>
                <a:latin typeface="Lexend Deca"/>
                <a:ea typeface="Lexend Deca"/>
                <a:cs typeface="Lexend Deca"/>
                <a:sym typeface="Lexend Deca"/>
              </a:rPr>
              <a:t>Thank you for being such an inspiring mentor during our training. Your guidance, patience, and deep knowledge helped us grow both technically and personally. We’re truly grateful for the time and effort you invested in shaping our journey.</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36786" y="9196644"/>
            <a:ext cx="1886902" cy="1061370"/>
            <a:chOff x="0" y="0"/>
            <a:chExt cx="2515870" cy="1415160"/>
          </a:xfrm>
        </p:grpSpPr>
        <p:sp>
          <p:nvSpPr>
            <p:cNvPr id="3" name="Freeform 3" descr="A blue drop of water  AI-generated content may be incorrect."/>
            <p:cNvSpPr/>
            <p:nvPr/>
          </p:nvSpPr>
          <p:spPr>
            <a:xfrm>
              <a:off x="0" y="0"/>
              <a:ext cx="2515870" cy="1415161"/>
            </a:xfrm>
            <a:custGeom>
              <a:avLst/>
              <a:gdLst/>
              <a:ahLst/>
              <a:cxnLst/>
              <a:rect l="l" t="t" r="r" b="b"/>
              <a:pathLst>
                <a:path w="2515870" h="1415161">
                  <a:moveTo>
                    <a:pt x="0" y="0"/>
                  </a:moveTo>
                  <a:lnTo>
                    <a:pt x="2515870" y="0"/>
                  </a:lnTo>
                  <a:lnTo>
                    <a:pt x="2515870" y="1415161"/>
                  </a:lnTo>
                  <a:lnTo>
                    <a:pt x="0" y="1415161"/>
                  </a:lnTo>
                  <a:lnTo>
                    <a:pt x="0" y="0"/>
                  </a:lnTo>
                  <a:close/>
                </a:path>
              </a:pathLst>
            </a:custGeom>
            <a:blipFill>
              <a:blip r:embed="rId2"/>
              <a:stretch>
                <a:fillRect/>
              </a:stretch>
            </a:blipFill>
          </p:spPr>
        </p:sp>
      </p:grpSp>
      <p:grpSp>
        <p:nvGrpSpPr>
          <p:cNvPr id="4" name="Group 4"/>
          <p:cNvGrpSpPr/>
          <p:nvPr/>
        </p:nvGrpSpPr>
        <p:grpSpPr>
          <a:xfrm>
            <a:off x="-938996" y="0"/>
            <a:ext cx="12352120" cy="10523581"/>
            <a:chOff x="0" y="0"/>
            <a:chExt cx="16469493" cy="14031441"/>
          </a:xfrm>
        </p:grpSpPr>
        <p:sp>
          <p:nvSpPr>
            <p:cNvPr id="5" name="Freeform 5"/>
            <p:cNvSpPr/>
            <p:nvPr/>
          </p:nvSpPr>
          <p:spPr>
            <a:xfrm>
              <a:off x="0" y="0"/>
              <a:ext cx="16469488" cy="14031468"/>
            </a:xfrm>
            <a:custGeom>
              <a:avLst/>
              <a:gdLst/>
              <a:ahLst/>
              <a:cxnLst/>
              <a:rect l="l" t="t" r="r" b="b"/>
              <a:pathLst>
                <a:path w="16469488" h="14031468">
                  <a:moveTo>
                    <a:pt x="0" y="0"/>
                  </a:moveTo>
                  <a:lnTo>
                    <a:pt x="16469488" y="0"/>
                  </a:lnTo>
                  <a:lnTo>
                    <a:pt x="16469488" y="14031468"/>
                  </a:lnTo>
                  <a:lnTo>
                    <a:pt x="0" y="14031468"/>
                  </a:lnTo>
                  <a:lnTo>
                    <a:pt x="0" y="0"/>
                  </a:lnTo>
                  <a:close/>
                </a:path>
              </a:pathLst>
            </a:custGeom>
            <a:blipFill>
              <a:blip r:embed="rId3"/>
              <a:stretch>
                <a:fillRect l="-13897" r="-13897"/>
              </a:stretch>
            </a:blipFill>
          </p:spPr>
        </p:sp>
      </p:grpSp>
      <p:sp>
        <p:nvSpPr>
          <p:cNvPr id="6" name="TextBox 6"/>
          <p:cNvSpPr txBox="1"/>
          <p:nvPr/>
        </p:nvSpPr>
        <p:spPr>
          <a:xfrm>
            <a:off x="12587982" y="3901621"/>
            <a:ext cx="4879082" cy="2586988"/>
          </a:xfrm>
          <a:prstGeom prst="rect">
            <a:avLst/>
          </a:prstGeom>
        </p:spPr>
        <p:txBody>
          <a:bodyPr lIns="0" tIns="0" rIns="0" bIns="0" rtlCol="0" anchor="t">
            <a:spAutoFit/>
          </a:bodyPr>
          <a:lstStyle/>
          <a:p>
            <a:pPr algn="ctr">
              <a:lnSpc>
                <a:spcPts val="9179"/>
              </a:lnSpc>
            </a:pPr>
            <a:r>
              <a:rPr lang="en-US" sz="8499" b="1">
                <a:solidFill>
                  <a:srgbClr val="000000"/>
                </a:solidFill>
                <a:latin typeface="Times New Roman Bold"/>
                <a:ea typeface="Times New Roman Bold"/>
                <a:cs typeface="Times New Roman Bold"/>
                <a:sym typeface="Times New Roman Bold"/>
              </a:rPr>
              <a:t>Any</a:t>
            </a:r>
          </a:p>
          <a:p>
            <a:pPr algn="ctr">
              <a:lnSpc>
                <a:spcPts val="9179"/>
              </a:lnSpc>
            </a:pPr>
            <a:r>
              <a:rPr lang="en-US" sz="8499" b="1">
                <a:solidFill>
                  <a:srgbClr val="E37026"/>
                </a:solidFill>
                <a:latin typeface="Times New Roman Bold"/>
                <a:ea typeface="Times New Roman Bold"/>
                <a:cs typeface="Times New Roman Bold"/>
                <a:sym typeface="Times New Roman Bold"/>
              </a:rPr>
              <a:t>Questions?</a:t>
            </a:r>
          </a:p>
        </p:txBody>
      </p:sp>
      <p:sp>
        <p:nvSpPr>
          <p:cNvPr id="7" name="Freeform 7"/>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t="-94" b="-94"/>
            </a:stretch>
          </a:blipFill>
        </p:spPr>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7300" y="511969"/>
            <a:ext cx="15773400" cy="2024064"/>
            <a:chOff x="0" y="0"/>
            <a:chExt cx="21031200" cy="2698752"/>
          </a:xfrm>
        </p:grpSpPr>
        <p:sp>
          <p:nvSpPr>
            <p:cNvPr id="3" name="Freeform 3"/>
            <p:cNvSpPr/>
            <p:nvPr/>
          </p:nvSpPr>
          <p:spPr>
            <a:xfrm>
              <a:off x="0" y="0"/>
              <a:ext cx="21031200" cy="2698752"/>
            </a:xfrm>
            <a:custGeom>
              <a:avLst/>
              <a:gdLst/>
              <a:ahLst/>
              <a:cxnLst/>
              <a:rect l="l" t="t" r="r" b="b"/>
              <a:pathLst>
                <a:path w="21031200" h="2698752">
                  <a:moveTo>
                    <a:pt x="0" y="0"/>
                  </a:moveTo>
                  <a:lnTo>
                    <a:pt x="21031200" y="0"/>
                  </a:lnTo>
                  <a:lnTo>
                    <a:pt x="21031200" y="2698752"/>
                  </a:lnTo>
                  <a:lnTo>
                    <a:pt x="0" y="2698752"/>
                  </a:lnTo>
                  <a:close/>
                </a:path>
              </a:pathLst>
            </a:custGeom>
            <a:solidFill>
              <a:srgbClr val="000000">
                <a:alpha val="0"/>
              </a:srgbClr>
            </a:solidFill>
          </p:spPr>
        </p:sp>
        <p:sp>
          <p:nvSpPr>
            <p:cNvPr id="4" name="TextBox 4"/>
            <p:cNvSpPr txBox="1"/>
            <p:nvPr/>
          </p:nvSpPr>
          <p:spPr>
            <a:xfrm>
              <a:off x="0" y="-47625"/>
              <a:ext cx="21031200" cy="2746377"/>
            </a:xfrm>
            <a:prstGeom prst="rect">
              <a:avLst/>
            </a:prstGeom>
          </p:spPr>
          <p:txBody>
            <a:bodyPr lIns="0" tIns="0" rIns="0" bIns="0" rtlCol="0" anchor="ctr"/>
            <a:lstStyle/>
            <a:p>
              <a:pPr algn="l">
                <a:lnSpc>
                  <a:spcPts val="6480"/>
                </a:lnSpc>
              </a:pPr>
              <a:r>
                <a:rPr lang="en-US" sz="6000" b="1">
                  <a:solidFill>
                    <a:srgbClr val="000000"/>
                  </a:solidFill>
                  <a:latin typeface="Times New Roman Bold"/>
                  <a:ea typeface="Times New Roman Bold"/>
                  <a:cs typeface="Times New Roman Bold"/>
                  <a:sym typeface="Times New Roman Bold"/>
                </a:rPr>
                <a:t>Intro</a:t>
              </a:r>
              <a:r>
                <a:rPr lang="en-US" sz="6000" b="1">
                  <a:solidFill>
                    <a:srgbClr val="E37026"/>
                  </a:solidFill>
                  <a:latin typeface="Times New Roman Bold"/>
                  <a:ea typeface="Times New Roman Bold"/>
                  <a:cs typeface="Times New Roman Bold"/>
                  <a:sym typeface="Times New Roman Bold"/>
                </a:rPr>
                <a:t>duction</a:t>
              </a:r>
            </a:p>
          </p:txBody>
        </p:sp>
      </p:grpSp>
      <p:sp>
        <p:nvSpPr>
          <p:cNvPr id="5" name="Freeform 5"/>
          <p:cNvSpPr/>
          <p:nvPr/>
        </p:nvSpPr>
        <p:spPr>
          <a:xfrm>
            <a:off x="972598" y="2485103"/>
            <a:ext cx="16342804" cy="89344"/>
          </a:xfrm>
          <a:custGeom>
            <a:avLst/>
            <a:gdLst/>
            <a:ahLst/>
            <a:cxnLst/>
            <a:rect l="l" t="t" r="r" b="b"/>
            <a:pathLst>
              <a:path w="16342804" h="89344">
                <a:moveTo>
                  <a:pt x="0" y="0"/>
                </a:moveTo>
                <a:lnTo>
                  <a:pt x="16342804" y="0"/>
                </a:lnTo>
                <a:lnTo>
                  <a:pt x="16342804" y="89344"/>
                </a:lnTo>
                <a:lnTo>
                  <a:pt x="0" y="89344"/>
                </a:lnTo>
                <a:lnTo>
                  <a:pt x="0" y="0"/>
                </a:lnTo>
                <a:close/>
              </a:path>
            </a:pathLst>
          </a:custGeom>
          <a:blipFill>
            <a:blip r:embed="rId2">
              <a:extLst>
                <a:ext uri="{96DAC541-7B7A-43D3-8B79-37D633B846F1}">
                  <asvg:svgBlip xmlns:asvg="http://schemas.microsoft.com/office/drawing/2016/SVG/main" r:embed="rId3"/>
                </a:ext>
              </a:extLst>
            </a:blip>
            <a:stretch>
              <a:fillRect t="-3298" b="-3298"/>
            </a:stretch>
          </a:blipFill>
        </p:spPr>
      </p:sp>
      <p:grpSp>
        <p:nvGrpSpPr>
          <p:cNvPr id="6" name="Group 6"/>
          <p:cNvGrpSpPr/>
          <p:nvPr/>
        </p:nvGrpSpPr>
        <p:grpSpPr>
          <a:xfrm>
            <a:off x="16851086" y="9213084"/>
            <a:ext cx="1691449" cy="951453"/>
            <a:chOff x="0" y="0"/>
            <a:chExt cx="2255265" cy="1268604"/>
          </a:xfrm>
        </p:grpSpPr>
        <p:sp>
          <p:nvSpPr>
            <p:cNvPr id="7" name="Freeform 7" descr="A blue drop of water  AI-generated content may be incorrect."/>
            <p:cNvSpPr/>
            <p:nvPr/>
          </p:nvSpPr>
          <p:spPr>
            <a:xfrm>
              <a:off x="0" y="0"/>
              <a:ext cx="2255266" cy="1268603"/>
            </a:xfrm>
            <a:custGeom>
              <a:avLst/>
              <a:gdLst/>
              <a:ahLst/>
              <a:cxnLst/>
              <a:rect l="l" t="t" r="r" b="b"/>
              <a:pathLst>
                <a:path w="2255266" h="1268603">
                  <a:moveTo>
                    <a:pt x="0" y="0"/>
                  </a:moveTo>
                  <a:lnTo>
                    <a:pt x="2255266" y="0"/>
                  </a:lnTo>
                  <a:lnTo>
                    <a:pt x="2255266" y="1268603"/>
                  </a:lnTo>
                  <a:lnTo>
                    <a:pt x="0" y="1268603"/>
                  </a:lnTo>
                  <a:lnTo>
                    <a:pt x="0" y="0"/>
                  </a:lnTo>
                  <a:close/>
                </a:path>
              </a:pathLst>
            </a:custGeom>
            <a:blipFill>
              <a:blip r:embed="rId4"/>
              <a:stretch>
                <a:fillRect/>
              </a:stretch>
            </a:blipFill>
          </p:spPr>
        </p:sp>
      </p:grpSp>
      <p:grpSp>
        <p:nvGrpSpPr>
          <p:cNvPr id="8" name="Group 8"/>
          <p:cNvGrpSpPr/>
          <p:nvPr/>
        </p:nvGrpSpPr>
        <p:grpSpPr>
          <a:xfrm>
            <a:off x="12645807" y="-300742"/>
            <a:ext cx="5642193" cy="2658884"/>
            <a:chOff x="0" y="0"/>
            <a:chExt cx="7522924" cy="3545179"/>
          </a:xfrm>
        </p:grpSpPr>
        <p:sp>
          <p:nvSpPr>
            <p:cNvPr id="9" name="Freeform 9"/>
            <p:cNvSpPr/>
            <p:nvPr/>
          </p:nvSpPr>
          <p:spPr>
            <a:xfrm>
              <a:off x="0" y="0"/>
              <a:ext cx="7522972" cy="3545205"/>
            </a:xfrm>
            <a:custGeom>
              <a:avLst/>
              <a:gdLst/>
              <a:ahLst/>
              <a:cxnLst/>
              <a:rect l="l" t="t" r="r" b="b"/>
              <a:pathLst>
                <a:path w="7522972" h="3545205">
                  <a:moveTo>
                    <a:pt x="0" y="0"/>
                  </a:moveTo>
                  <a:lnTo>
                    <a:pt x="7522972" y="0"/>
                  </a:lnTo>
                  <a:lnTo>
                    <a:pt x="7522972" y="3545205"/>
                  </a:lnTo>
                  <a:lnTo>
                    <a:pt x="0" y="3545205"/>
                  </a:lnTo>
                  <a:lnTo>
                    <a:pt x="0" y="0"/>
                  </a:lnTo>
                  <a:close/>
                </a:path>
              </a:pathLst>
            </a:custGeom>
            <a:blipFill>
              <a:blip r:embed="rId5">
                <a:alphaModFix amt="63000"/>
              </a:blip>
              <a:stretch>
                <a:fillRect t="-97" b="-96"/>
              </a:stretch>
            </a:blipFill>
          </p:spPr>
        </p:sp>
      </p:grpSp>
      <p:sp>
        <p:nvSpPr>
          <p:cNvPr id="10" name="TextBox 10"/>
          <p:cNvSpPr txBox="1"/>
          <p:nvPr/>
        </p:nvSpPr>
        <p:spPr>
          <a:xfrm>
            <a:off x="1367790" y="2977896"/>
            <a:ext cx="15590520" cy="6540627"/>
          </a:xfrm>
          <a:prstGeom prst="rect">
            <a:avLst/>
          </a:prstGeom>
        </p:spPr>
        <p:txBody>
          <a:bodyPr lIns="0" tIns="0" rIns="0" bIns="0" rtlCol="0" anchor="t">
            <a:spAutoFit/>
          </a:bodyPr>
          <a:lstStyle/>
          <a:p>
            <a:pPr algn="l">
              <a:lnSpc>
                <a:spcPts val="3240"/>
              </a:lnSpc>
            </a:pPr>
            <a:r>
              <a:rPr lang="en-US" sz="3000">
                <a:solidFill>
                  <a:srgbClr val="000000"/>
                </a:solidFill>
                <a:latin typeface="Aptos"/>
                <a:ea typeface="Aptos"/>
                <a:cs typeface="Aptos"/>
                <a:sym typeface="Aptos"/>
              </a:rPr>
              <a:t>The COVID-19 pandemic accelerated the growth of the global OTT streaming market as lockdowns shifted consumer behavior from traditional TV to on-demand digital content. This change led to a surge in OTT subscriptions and viewership.</a:t>
            </a:r>
          </a:p>
          <a:p>
            <a:pPr algn="l">
              <a:lnSpc>
                <a:spcPts val="3240"/>
              </a:lnSpc>
            </a:pPr>
            <a:endParaRPr lang="en-US" sz="3000">
              <a:solidFill>
                <a:srgbClr val="000000"/>
              </a:solidFill>
              <a:latin typeface="Aptos"/>
              <a:ea typeface="Aptos"/>
              <a:cs typeface="Aptos"/>
              <a:sym typeface="Aptos"/>
            </a:endParaRPr>
          </a:p>
          <a:p>
            <a:pPr algn="l">
              <a:lnSpc>
                <a:spcPts val="3240"/>
              </a:lnSpc>
            </a:pPr>
            <a:r>
              <a:rPr lang="en-US" sz="3000" b="1">
                <a:solidFill>
                  <a:srgbClr val="000000"/>
                </a:solidFill>
                <a:latin typeface="Aptos Bold"/>
                <a:ea typeface="Aptos Bold"/>
                <a:cs typeface="Aptos Bold"/>
                <a:sym typeface="Aptos Bold"/>
              </a:rPr>
              <a:t>Key Drivers:</a:t>
            </a:r>
          </a:p>
          <a:p>
            <a:pPr marL="647700" lvl="1" indent="-323850" algn="l">
              <a:lnSpc>
                <a:spcPts val="3240"/>
              </a:lnSpc>
              <a:buFont typeface="Arial"/>
              <a:buChar char="•"/>
            </a:pPr>
            <a:r>
              <a:rPr lang="en-US" sz="3000">
                <a:solidFill>
                  <a:srgbClr val="000000"/>
                </a:solidFill>
                <a:latin typeface="Aptos"/>
                <a:ea typeface="Aptos"/>
                <a:cs typeface="Aptos"/>
                <a:sym typeface="Aptos"/>
              </a:rPr>
              <a:t>Pandemic Lockdowns: Increased demand for digital content.</a:t>
            </a:r>
          </a:p>
          <a:p>
            <a:pPr marL="647700" lvl="1" indent="-323850" algn="l">
              <a:lnSpc>
                <a:spcPts val="3240"/>
              </a:lnSpc>
              <a:buFont typeface="Arial"/>
              <a:buChar char="•"/>
            </a:pPr>
            <a:r>
              <a:rPr lang="en-US" sz="3000">
                <a:solidFill>
                  <a:srgbClr val="000000"/>
                </a:solidFill>
                <a:latin typeface="Aptos"/>
                <a:ea typeface="Aptos"/>
                <a:cs typeface="Aptos"/>
                <a:sym typeface="Aptos"/>
              </a:rPr>
              <a:t>Behavioral Shift: Preference for on-demand viewing.</a:t>
            </a:r>
          </a:p>
          <a:p>
            <a:pPr marL="647700" lvl="1" indent="-323850" algn="l">
              <a:lnSpc>
                <a:spcPts val="3240"/>
              </a:lnSpc>
              <a:buFont typeface="Arial"/>
              <a:buChar char="•"/>
            </a:pPr>
            <a:r>
              <a:rPr lang="en-US" sz="3000">
                <a:solidFill>
                  <a:srgbClr val="000000"/>
                </a:solidFill>
                <a:latin typeface="Aptos"/>
                <a:ea typeface="Aptos"/>
                <a:cs typeface="Aptos"/>
                <a:sym typeface="Aptos"/>
              </a:rPr>
              <a:t>Exclusive Content: Platforms like Netflix, Amazon Prime, and Hulu capitalized on original programming.</a:t>
            </a:r>
          </a:p>
          <a:p>
            <a:pPr algn="l">
              <a:lnSpc>
                <a:spcPts val="3240"/>
              </a:lnSpc>
            </a:pPr>
            <a:r>
              <a:rPr lang="en-US" sz="3000">
                <a:solidFill>
                  <a:srgbClr val="000000"/>
                </a:solidFill>
                <a:latin typeface="Aptos"/>
                <a:ea typeface="Aptos"/>
                <a:cs typeface="Aptos"/>
                <a:sym typeface="Aptos"/>
              </a:rPr>
              <a:t>The OTT market grew rapidly from $104.11B in 2019 to $161.37B in 2020, reflecting a 55% CAGR.</a:t>
            </a:r>
          </a:p>
          <a:p>
            <a:pPr algn="l">
              <a:lnSpc>
                <a:spcPts val="3240"/>
              </a:lnSpc>
            </a:pPr>
            <a:endParaRPr lang="en-US" sz="3000">
              <a:solidFill>
                <a:srgbClr val="000000"/>
              </a:solidFill>
              <a:latin typeface="Aptos"/>
              <a:ea typeface="Aptos"/>
              <a:cs typeface="Aptos"/>
              <a:sym typeface="Aptos"/>
            </a:endParaRPr>
          </a:p>
          <a:p>
            <a:pPr algn="l">
              <a:lnSpc>
                <a:spcPts val="3240"/>
              </a:lnSpc>
            </a:pPr>
            <a:r>
              <a:rPr lang="en-US" sz="3000" b="1">
                <a:solidFill>
                  <a:srgbClr val="000000"/>
                </a:solidFill>
                <a:latin typeface="Aptos Bold"/>
                <a:ea typeface="Aptos Bold"/>
                <a:cs typeface="Aptos Bold"/>
                <a:sym typeface="Aptos Bold"/>
              </a:rPr>
              <a:t>Goal:</a:t>
            </a:r>
          </a:p>
          <a:p>
            <a:pPr algn="l">
              <a:lnSpc>
                <a:spcPts val="3240"/>
              </a:lnSpc>
            </a:pPr>
            <a:r>
              <a:rPr lang="en-US" sz="3000">
                <a:solidFill>
                  <a:srgbClr val="000000"/>
                </a:solidFill>
                <a:latin typeface="Aptos"/>
                <a:ea typeface="Aptos"/>
                <a:cs typeface="Aptos"/>
                <a:sym typeface="Aptos"/>
              </a:rPr>
              <a:t> To understand and leverage the evolving trends and innovations reshaping the future of digital entertainment.</a:t>
            </a:r>
          </a:p>
          <a:p>
            <a:pPr marL="515779" lvl="1" indent="-257889" algn="l">
              <a:lnSpc>
                <a:spcPts val="3078"/>
              </a:lnSpc>
            </a:pPr>
            <a:endParaRPr lang="en-US" sz="3000">
              <a:solidFill>
                <a:srgbClr val="000000"/>
              </a:solidFill>
              <a:latin typeface="Aptos"/>
              <a:ea typeface="Aptos"/>
              <a:cs typeface="Aptos"/>
              <a:sym typeface="Aptos"/>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5563"/>
            <a:ext cx="16527780" cy="2187341"/>
            <a:chOff x="0" y="0"/>
            <a:chExt cx="22037040" cy="2916454"/>
          </a:xfrm>
        </p:grpSpPr>
        <p:sp>
          <p:nvSpPr>
            <p:cNvPr id="3" name="Freeform 3"/>
            <p:cNvSpPr/>
            <p:nvPr/>
          </p:nvSpPr>
          <p:spPr>
            <a:xfrm>
              <a:off x="0" y="0"/>
              <a:ext cx="22037039" cy="2916454"/>
            </a:xfrm>
            <a:custGeom>
              <a:avLst/>
              <a:gdLst/>
              <a:ahLst/>
              <a:cxnLst/>
              <a:rect l="l" t="t" r="r" b="b"/>
              <a:pathLst>
                <a:path w="22037039" h="2916454">
                  <a:moveTo>
                    <a:pt x="0" y="0"/>
                  </a:moveTo>
                  <a:lnTo>
                    <a:pt x="22037039" y="0"/>
                  </a:lnTo>
                  <a:lnTo>
                    <a:pt x="22037039" y="2916454"/>
                  </a:lnTo>
                  <a:lnTo>
                    <a:pt x="0" y="2916454"/>
                  </a:lnTo>
                  <a:close/>
                </a:path>
              </a:pathLst>
            </a:custGeom>
            <a:solidFill>
              <a:srgbClr val="000000">
                <a:alpha val="0"/>
              </a:srgbClr>
            </a:solidFill>
          </p:spPr>
        </p:sp>
        <p:sp>
          <p:nvSpPr>
            <p:cNvPr id="4" name="TextBox 4"/>
            <p:cNvSpPr txBox="1"/>
            <p:nvPr/>
          </p:nvSpPr>
          <p:spPr>
            <a:xfrm>
              <a:off x="0" y="-47625"/>
              <a:ext cx="22037040" cy="2964079"/>
            </a:xfrm>
            <a:prstGeom prst="rect">
              <a:avLst/>
            </a:prstGeom>
          </p:spPr>
          <p:txBody>
            <a:bodyPr lIns="0" tIns="0" rIns="0" bIns="0" rtlCol="0" anchor="b"/>
            <a:lstStyle/>
            <a:p>
              <a:pPr algn="l">
                <a:lnSpc>
                  <a:spcPts val="6480"/>
                </a:lnSpc>
              </a:pPr>
              <a:r>
                <a:rPr lang="en-US" sz="6000" b="1">
                  <a:solidFill>
                    <a:srgbClr val="000000"/>
                  </a:solidFill>
                  <a:latin typeface="Times New Roman Bold"/>
                  <a:ea typeface="Times New Roman Bold"/>
                  <a:cs typeface="Times New Roman Bold"/>
                  <a:sym typeface="Times New Roman Bold"/>
                </a:rPr>
                <a:t>Objec</a:t>
              </a:r>
              <a:r>
                <a:rPr lang="en-US" sz="6000" b="1">
                  <a:solidFill>
                    <a:srgbClr val="E37026"/>
                  </a:solidFill>
                  <a:latin typeface="Times New Roman Bold"/>
                  <a:ea typeface="Times New Roman Bold"/>
                  <a:cs typeface="Times New Roman Bold"/>
                  <a:sym typeface="Times New Roman Bold"/>
                </a:rPr>
                <a:t>tives</a:t>
              </a:r>
            </a:p>
          </p:txBody>
        </p:sp>
      </p:grpSp>
      <p:sp>
        <p:nvSpPr>
          <p:cNvPr id="5" name="Freeform 5"/>
          <p:cNvSpPr/>
          <p:nvPr/>
        </p:nvSpPr>
        <p:spPr>
          <a:xfrm>
            <a:off x="825402" y="2488979"/>
            <a:ext cx="16525875" cy="94107"/>
          </a:xfrm>
          <a:custGeom>
            <a:avLst/>
            <a:gdLst/>
            <a:ahLst/>
            <a:cxnLst/>
            <a:rect l="l" t="t" r="r" b="b"/>
            <a:pathLst>
              <a:path w="16525875" h="94107">
                <a:moveTo>
                  <a:pt x="0" y="0"/>
                </a:moveTo>
                <a:lnTo>
                  <a:pt x="16525875" y="0"/>
                </a:lnTo>
                <a:lnTo>
                  <a:pt x="16525875" y="94107"/>
                </a:lnTo>
                <a:lnTo>
                  <a:pt x="0" y="94107"/>
                </a:lnTo>
                <a:lnTo>
                  <a:pt x="0" y="0"/>
                </a:lnTo>
                <a:close/>
              </a:path>
            </a:pathLst>
          </a:custGeom>
          <a:blipFill>
            <a:blip r:embed="rId2">
              <a:extLst>
                <a:ext uri="{96DAC541-7B7A-43D3-8B79-37D633B846F1}">
                  <asvg:svgBlip xmlns:asvg="http://schemas.microsoft.com/office/drawing/2016/SVG/main" r:embed="rId3"/>
                </a:ext>
              </a:extLst>
            </a:blip>
            <a:stretch>
              <a:fillRect t="-607" b="-607"/>
            </a:stretch>
          </a:blipFill>
        </p:spPr>
      </p:sp>
      <p:grpSp>
        <p:nvGrpSpPr>
          <p:cNvPr id="6" name="Group 6"/>
          <p:cNvGrpSpPr/>
          <p:nvPr/>
        </p:nvGrpSpPr>
        <p:grpSpPr>
          <a:xfrm>
            <a:off x="3928512" y="3043658"/>
            <a:ext cx="10070306" cy="851726"/>
            <a:chOff x="0" y="0"/>
            <a:chExt cx="13427075" cy="1135634"/>
          </a:xfrm>
        </p:grpSpPr>
        <p:sp>
          <p:nvSpPr>
            <p:cNvPr id="7" name="Freeform 7"/>
            <p:cNvSpPr/>
            <p:nvPr/>
          </p:nvSpPr>
          <p:spPr>
            <a:xfrm>
              <a:off x="0" y="0"/>
              <a:ext cx="13427075" cy="1135634"/>
            </a:xfrm>
            <a:custGeom>
              <a:avLst/>
              <a:gdLst/>
              <a:ahLst/>
              <a:cxnLst/>
              <a:rect l="l" t="t" r="r" b="b"/>
              <a:pathLst>
                <a:path w="13427075" h="1135634">
                  <a:moveTo>
                    <a:pt x="0" y="113538"/>
                  </a:moveTo>
                  <a:cubicBezTo>
                    <a:pt x="0" y="50800"/>
                    <a:pt x="50800" y="0"/>
                    <a:pt x="113538" y="0"/>
                  </a:cubicBezTo>
                  <a:lnTo>
                    <a:pt x="13313538" y="0"/>
                  </a:lnTo>
                  <a:cubicBezTo>
                    <a:pt x="13376275" y="0"/>
                    <a:pt x="13427075" y="50800"/>
                    <a:pt x="13427075" y="113538"/>
                  </a:cubicBezTo>
                  <a:lnTo>
                    <a:pt x="13427075" y="1021969"/>
                  </a:lnTo>
                  <a:cubicBezTo>
                    <a:pt x="13427075" y="1084707"/>
                    <a:pt x="13376275" y="1135507"/>
                    <a:pt x="13313538" y="1135507"/>
                  </a:cubicBezTo>
                  <a:lnTo>
                    <a:pt x="113538" y="1135507"/>
                  </a:lnTo>
                  <a:cubicBezTo>
                    <a:pt x="50800" y="1135634"/>
                    <a:pt x="0" y="1084707"/>
                    <a:pt x="0" y="1021969"/>
                  </a:cubicBezTo>
                  <a:close/>
                </a:path>
              </a:pathLst>
            </a:custGeom>
            <a:solidFill>
              <a:srgbClr val="F2F2F2"/>
            </a:solidFill>
          </p:spPr>
        </p:sp>
      </p:grpSp>
      <p:sp>
        <p:nvSpPr>
          <p:cNvPr id="8" name="Freeform 8"/>
          <p:cNvSpPr/>
          <p:nvPr/>
        </p:nvSpPr>
        <p:spPr>
          <a:xfrm>
            <a:off x="4186148" y="3235288"/>
            <a:ext cx="468429" cy="468429"/>
          </a:xfrm>
          <a:custGeom>
            <a:avLst/>
            <a:gdLst/>
            <a:ahLst/>
            <a:cxnLst/>
            <a:rect l="l" t="t" r="r" b="b"/>
            <a:pathLst>
              <a:path w="468429" h="468429">
                <a:moveTo>
                  <a:pt x="0" y="0"/>
                </a:moveTo>
                <a:lnTo>
                  <a:pt x="468429" y="0"/>
                </a:lnTo>
                <a:lnTo>
                  <a:pt x="468429" y="468429"/>
                </a:lnTo>
                <a:lnTo>
                  <a:pt x="0" y="4684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4902690" y="3055563"/>
            <a:ext cx="9105673" cy="849310"/>
            <a:chOff x="0" y="0"/>
            <a:chExt cx="12140897" cy="1132413"/>
          </a:xfrm>
        </p:grpSpPr>
        <p:sp>
          <p:nvSpPr>
            <p:cNvPr id="10" name="Freeform 10"/>
            <p:cNvSpPr/>
            <p:nvPr/>
          </p:nvSpPr>
          <p:spPr>
            <a:xfrm>
              <a:off x="0" y="0"/>
              <a:ext cx="12140898" cy="1132413"/>
            </a:xfrm>
            <a:custGeom>
              <a:avLst/>
              <a:gdLst/>
              <a:ahLst/>
              <a:cxnLst/>
              <a:rect l="l" t="t" r="r" b="b"/>
              <a:pathLst>
                <a:path w="12140898" h="1132413">
                  <a:moveTo>
                    <a:pt x="0" y="0"/>
                  </a:moveTo>
                  <a:lnTo>
                    <a:pt x="12140898" y="0"/>
                  </a:lnTo>
                  <a:lnTo>
                    <a:pt x="12140898" y="1132413"/>
                  </a:lnTo>
                  <a:lnTo>
                    <a:pt x="0" y="1132413"/>
                  </a:lnTo>
                  <a:close/>
                </a:path>
              </a:pathLst>
            </a:custGeom>
            <a:solidFill>
              <a:srgbClr val="000000">
                <a:alpha val="0"/>
              </a:srgbClr>
            </a:solidFill>
          </p:spPr>
        </p:sp>
        <p:sp>
          <p:nvSpPr>
            <p:cNvPr id="11" name="TextBox 11"/>
            <p:cNvSpPr txBox="1"/>
            <p:nvPr/>
          </p:nvSpPr>
          <p:spPr>
            <a:xfrm>
              <a:off x="0" y="28575"/>
              <a:ext cx="12140897" cy="1103838"/>
            </a:xfrm>
            <a:prstGeom prst="rect">
              <a:avLst/>
            </a:prstGeom>
          </p:spPr>
          <p:txBody>
            <a:bodyPr lIns="0" tIns="0" rIns="0" bIns="0" rtlCol="0" anchor="ctr"/>
            <a:lstStyle/>
            <a:p>
              <a:pPr algn="l">
                <a:lnSpc>
                  <a:spcPts val="2430"/>
                </a:lnSpc>
              </a:pPr>
              <a:r>
                <a:rPr lang="en-US" sz="2250">
                  <a:solidFill>
                    <a:srgbClr val="000000"/>
                  </a:solidFill>
                  <a:latin typeface="Aptos"/>
                  <a:ea typeface="Aptos"/>
                  <a:cs typeface="Aptos"/>
                  <a:sym typeface="Aptos"/>
                </a:rPr>
                <a:t>To implement Spark DF’s and applied optimization techniques like caching and partitioning. </a:t>
              </a:r>
            </a:p>
          </p:txBody>
        </p:sp>
      </p:grpSp>
      <p:grpSp>
        <p:nvGrpSpPr>
          <p:cNvPr id="12" name="Group 12"/>
          <p:cNvGrpSpPr/>
          <p:nvPr/>
        </p:nvGrpSpPr>
        <p:grpSpPr>
          <a:xfrm>
            <a:off x="3928512" y="4108272"/>
            <a:ext cx="10070306" cy="851725"/>
            <a:chOff x="0" y="0"/>
            <a:chExt cx="13427075" cy="1135634"/>
          </a:xfrm>
        </p:grpSpPr>
        <p:sp>
          <p:nvSpPr>
            <p:cNvPr id="13" name="Freeform 13"/>
            <p:cNvSpPr/>
            <p:nvPr/>
          </p:nvSpPr>
          <p:spPr>
            <a:xfrm>
              <a:off x="0" y="0"/>
              <a:ext cx="13427075" cy="1135634"/>
            </a:xfrm>
            <a:custGeom>
              <a:avLst/>
              <a:gdLst/>
              <a:ahLst/>
              <a:cxnLst/>
              <a:rect l="l" t="t" r="r" b="b"/>
              <a:pathLst>
                <a:path w="13427075" h="1135634">
                  <a:moveTo>
                    <a:pt x="0" y="113538"/>
                  </a:moveTo>
                  <a:cubicBezTo>
                    <a:pt x="0" y="50800"/>
                    <a:pt x="50800" y="0"/>
                    <a:pt x="113538" y="0"/>
                  </a:cubicBezTo>
                  <a:lnTo>
                    <a:pt x="13313538" y="0"/>
                  </a:lnTo>
                  <a:cubicBezTo>
                    <a:pt x="13376275" y="0"/>
                    <a:pt x="13427075" y="50800"/>
                    <a:pt x="13427075" y="113538"/>
                  </a:cubicBezTo>
                  <a:lnTo>
                    <a:pt x="13427075" y="1021969"/>
                  </a:lnTo>
                  <a:cubicBezTo>
                    <a:pt x="13427075" y="1084707"/>
                    <a:pt x="13376275" y="1135507"/>
                    <a:pt x="13313538" y="1135507"/>
                  </a:cubicBezTo>
                  <a:lnTo>
                    <a:pt x="113538" y="1135507"/>
                  </a:lnTo>
                  <a:cubicBezTo>
                    <a:pt x="50800" y="1135634"/>
                    <a:pt x="0" y="1084707"/>
                    <a:pt x="0" y="1021969"/>
                  </a:cubicBezTo>
                  <a:close/>
                </a:path>
              </a:pathLst>
            </a:custGeom>
            <a:solidFill>
              <a:srgbClr val="F2F2F2"/>
            </a:solidFill>
          </p:spPr>
        </p:sp>
      </p:grpSp>
      <p:sp>
        <p:nvSpPr>
          <p:cNvPr id="14" name="Freeform 14"/>
          <p:cNvSpPr/>
          <p:nvPr/>
        </p:nvSpPr>
        <p:spPr>
          <a:xfrm>
            <a:off x="4186148" y="4299902"/>
            <a:ext cx="468429" cy="468429"/>
          </a:xfrm>
          <a:custGeom>
            <a:avLst/>
            <a:gdLst/>
            <a:ahLst/>
            <a:cxnLst/>
            <a:rect l="l" t="t" r="r" b="b"/>
            <a:pathLst>
              <a:path w="468429" h="468429">
                <a:moveTo>
                  <a:pt x="0" y="0"/>
                </a:moveTo>
                <a:lnTo>
                  <a:pt x="468429" y="0"/>
                </a:lnTo>
                <a:lnTo>
                  <a:pt x="468429" y="468429"/>
                </a:lnTo>
                <a:lnTo>
                  <a:pt x="0" y="4684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5"/>
          <p:cNvGrpSpPr/>
          <p:nvPr/>
        </p:nvGrpSpPr>
        <p:grpSpPr>
          <a:xfrm>
            <a:off x="4902690" y="4120178"/>
            <a:ext cx="9105673" cy="849310"/>
            <a:chOff x="0" y="0"/>
            <a:chExt cx="12140897" cy="1132413"/>
          </a:xfrm>
        </p:grpSpPr>
        <p:sp>
          <p:nvSpPr>
            <p:cNvPr id="16" name="Freeform 16"/>
            <p:cNvSpPr/>
            <p:nvPr/>
          </p:nvSpPr>
          <p:spPr>
            <a:xfrm>
              <a:off x="0" y="0"/>
              <a:ext cx="12140898" cy="1132413"/>
            </a:xfrm>
            <a:custGeom>
              <a:avLst/>
              <a:gdLst/>
              <a:ahLst/>
              <a:cxnLst/>
              <a:rect l="l" t="t" r="r" b="b"/>
              <a:pathLst>
                <a:path w="12140898" h="1132413">
                  <a:moveTo>
                    <a:pt x="0" y="0"/>
                  </a:moveTo>
                  <a:lnTo>
                    <a:pt x="12140898" y="0"/>
                  </a:lnTo>
                  <a:lnTo>
                    <a:pt x="12140898" y="1132413"/>
                  </a:lnTo>
                  <a:lnTo>
                    <a:pt x="0" y="1132413"/>
                  </a:lnTo>
                  <a:close/>
                </a:path>
              </a:pathLst>
            </a:custGeom>
            <a:solidFill>
              <a:srgbClr val="000000">
                <a:alpha val="0"/>
              </a:srgbClr>
            </a:solidFill>
          </p:spPr>
        </p:sp>
        <p:sp>
          <p:nvSpPr>
            <p:cNvPr id="17" name="TextBox 17"/>
            <p:cNvSpPr txBox="1"/>
            <p:nvPr/>
          </p:nvSpPr>
          <p:spPr>
            <a:xfrm>
              <a:off x="0" y="28575"/>
              <a:ext cx="12140897" cy="1103838"/>
            </a:xfrm>
            <a:prstGeom prst="rect">
              <a:avLst/>
            </a:prstGeom>
          </p:spPr>
          <p:txBody>
            <a:bodyPr lIns="0" tIns="0" rIns="0" bIns="0" rtlCol="0" anchor="ctr"/>
            <a:lstStyle/>
            <a:p>
              <a:pPr algn="l">
                <a:lnSpc>
                  <a:spcPts val="2430"/>
                </a:lnSpc>
              </a:pPr>
              <a:r>
                <a:rPr lang="en-US" sz="2250">
                  <a:solidFill>
                    <a:srgbClr val="000000"/>
                  </a:solidFill>
                  <a:latin typeface="Aptos"/>
                  <a:ea typeface="Aptos"/>
                  <a:cs typeface="Aptos"/>
                  <a:sym typeface="Aptos"/>
                </a:rPr>
                <a:t>To transform them into Data Frames</a:t>
              </a:r>
            </a:p>
          </p:txBody>
        </p:sp>
      </p:grpSp>
      <p:grpSp>
        <p:nvGrpSpPr>
          <p:cNvPr id="18" name="Group 18"/>
          <p:cNvGrpSpPr/>
          <p:nvPr/>
        </p:nvGrpSpPr>
        <p:grpSpPr>
          <a:xfrm>
            <a:off x="3928512" y="5172885"/>
            <a:ext cx="10070306" cy="851725"/>
            <a:chOff x="0" y="0"/>
            <a:chExt cx="13427075" cy="1135634"/>
          </a:xfrm>
        </p:grpSpPr>
        <p:sp>
          <p:nvSpPr>
            <p:cNvPr id="19" name="Freeform 19"/>
            <p:cNvSpPr/>
            <p:nvPr/>
          </p:nvSpPr>
          <p:spPr>
            <a:xfrm>
              <a:off x="0" y="0"/>
              <a:ext cx="13427075" cy="1135634"/>
            </a:xfrm>
            <a:custGeom>
              <a:avLst/>
              <a:gdLst/>
              <a:ahLst/>
              <a:cxnLst/>
              <a:rect l="l" t="t" r="r" b="b"/>
              <a:pathLst>
                <a:path w="13427075" h="1135634">
                  <a:moveTo>
                    <a:pt x="0" y="113538"/>
                  </a:moveTo>
                  <a:cubicBezTo>
                    <a:pt x="0" y="50800"/>
                    <a:pt x="50800" y="0"/>
                    <a:pt x="113538" y="0"/>
                  </a:cubicBezTo>
                  <a:lnTo>
                    <a:pt x="13313538" y="0"/>
                  </a:lnTo>
                  <a:cubicBezTo>
                    <a:pt x="13376275" y="0"/>
                    <a:pt x="13427075" y="50800"/>
                    <a:pt x="13427075" y="113538"/>
                  </a:cubicBezTo>
                  <a:lnTo>
                    <a:pt x="13427075" y="1021969"/>
                  </a:lnTo>
                  <a:cubicBezTo>
                    <a:pt x="13427075" y="1084707"/>
                    <a:pt x="13376275" y="1135507"/>
                    <a:pt x="13313538" y="1135507"/>
                  </a:cubicBezTo>
                  <a:lnTo>
                    <a:pt x="113538" y="1135507"/>
                  </a:lnTo>
                  <a:cubicBezTo>
                    <a:pt x="50800" y="1135634"/>
                    <a:pt x="0" y="1084707"/>
                    <a:pt x="0" y="1021969"/>
                  </a:cubicBezTo>
                  <a:close/>
                </a:path>
              </a:pathLst>
            </a:custGeom>
            <a:solidFill>
              <a:srgbClr val="F2F2F2"/>
            </a:solidFill>
          </p:spPr>
        </p:sp>
      </p:grpSp>
      <p:sp>
        <p:nvSpPr>
          <p:cNvPr id="20" name="Freeform 20"/>
          <p:cNvSpPr/>
          <p:nvPr/>
        </p:nvSpPr>
        <p:spPr>
          <a:xfrm>
            <a:off x="4186148" y="5364516"/>
            <a:ext cx="468429" cy="468429"/>
          </a:xfrm>
          <a:custGeom>
            <a:avLst/>
            <a:gdLst/>
            <a:ahLst/>
            <a:cxnLst/>
            <a:rect l="l" t="t" r="r" b="b"/>
            <a:pathLst>
              <a:path w="468429" h="468429">
                <a:moveTo>
                  <a:pt x="0" y="0"/>
                </a:moveTo>
                <a:lnTo>
                  <a:pt x="468429" y="0"/>
                </a:lnTo>
                <a:lnTo>
                  <a:pt x="468429" y="468429"/>
                </a:lnTo>
                <a:lnTo>
                  <a:pt x="0" y="4684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1" name="Group 21"/>
          <p:cNvGrpSpPr/>
          <p:nvPr/>
        </p:nvGrpSpPr>
        <p:grpSpPr>
          <a:xfrm>
            <a:off x="4902690" y="5184791"/>
            <a:ext cx="9105673" cy="849310"/>
            <a:chOff x="0" y="0"/>
            <a:chExt cx="12140897" cy="1132413"/>
          </a:xfrm>
        </p:grpSpPr>
        <p:sp>
          <p:nvSpPr>
            <p:cNvPr id="22" name="Freeform 22"/>
            <p:cNvSpPr/>
            <p:nvPr/>
          </p:nvSpPr>
          <p:spPr>
            <a:xfrm>
              <a:off x="0" y="0"/>
              <a:ext cx="12140898" cy="1132413"/>
            </a:xfrm>
            <a:custGeom>
              <a:avLst/>
              <a:gdLst/>
              <a:ahLst/>
              <a:cxnLst/>
              <a:rect l="l" t="t" r="r" b="b"/>
              <a:pathLst>
                <a:path w="12140898" h="1132413">
                  <a:moveTo>
                    <a:pt x="0" y="0"/>
                  </a:moveTo>
                  <a:lnTo>
                    <a:pt x="12140898" y="0"/>
                  </a:lnTo>
                  <a:lnTo>
                    <a:pt x="12140898" y="1132413"/>
                  </a:lnTo>
                  <a:lnTo>
                    <a:pt x="0" y="1132413"/>
                  </a:lnTo>
                  <a:close/>
                </a:path>
              </a:pathLst>
            </a:custGeom>
            <a:solidFill>
              <a:srgbClr val="000000">
                <a:alpha val="0"/>
              </a:srgbClr>
            </a:solidFill>
          </p:spPr>
        </p:sp>
        <p:sp>
          <p:nvSpPr>
            <p:cNvPr id="23" name="TextBox 23"/>
            <p:cNvSpPr txBox="1"/>
            <p:nvPr/>
          </p:nvSpPr>
          <p:spPr>
            <a:xfrm>
              <a:off x="0" y="28575"/>
              <a:ext cx="12140897" cy="1103838"/>
            </a:xfrm>
            <a:prstGeom prst="rect">
              <a:avLst/>
            </a:prstGeom>
          </p:spPr>
          <p:txBody>
            <a:bodyPr lIns="0" tIns="0" rIns="0" bIns="0" rtlCol="0" anchor="ctr"/>
            <a:lstStyle/>
            <a:p>
              <a:pPr algn="l">
                <a:lnSpc>
                  <a:spcPts val="2430"/>
                </a:lnSpc>
              </a:pPr>
              <a:r>
                <a:rPr lang="en-US" sz="2250">
                  <a:solidFill>
                    <a:srgbClr val="000000"/>
                  </a:solidFill>
                  <a:latin typeface="Aptos"/>
                  <a:ea typeface="Aptos"/>
                  <a:cs typeface="Aptos"/>
                  <a:sym typeface="Aptos"/>
                </a:rPr>
                <a:t>To analyse the Data</a:t>
              </a:r>
            </a:p>
          </p:txBody>
        </p:sp>
      </p:grpSp>
      <p:grpSp>
        <p:nvGrpSpPr>
          <p:cNvPr id="24" name="Group 24"/>
          <p:cNvGrpSpPr/>
          <p:nvPr/>
        </p:nvGrpSpPr>
        <p:grpSpPr>
          <a:xfrm>
            <a:off x="3928512" y="6237499"/>
            <a:ext cx="10070306" cy="851725"/>
            <a:chOff x="0" y="0"/>
            <a:chExt cx="13427075" cy="1135634"/>
          </a:xfrm>
        </p:grpSpPr>
        <p:sp>
          <p:nvSpPr>
            <p:cNvPr id="25" name="Freeform 25"/>
            <p:cNvSpPr/>
            <p:nvPr/>
          </p:nvSpPr>
          <p:spPr>
            <a:xfrm>
              <a:off x="0" y="0"/>
              <a:ext cx="13427075" cy="1135634"/>
            </a:xfrm>
            <a:custGeom>
              <a:avLst/>
              <a:gdLst/>
              <a:ahLst/>
              <a:cxnLst/>
              <a:rect l="l" t="t" r="r" b="b"/>
              <a:pathLst>
                <a:path w="13427075" h="1135634">
                  <a:moveTo>
                    <a:pt x="0" y="113538"/>
                  </a:moveTo>
                  <a:cubicBezTo>
                    <a:pt x="0" y="50800"/>
                    <a:pt x="50800" y="0"/>
                    <a:pt x="113538" y="0"/>
                  </a:cubicBezTo>
                  <a:lnTo>
                    <a:pt x="13313538" y="0"/>
                  </a:lnTo>
                  <a:cubicBezTo>
                    <a:pt x="13376275" y="0"/>
                    <a:pt x="13427075" y="50800"/>
                    <a:pt x="13427075" y="113538"/>
                  </a:cubicBezTo>
                  <a:lnTo>
                    <a:pt x="13427075" y="1021969"/>
                  </a:lnTo>
                  <a:cubicBezTo>
                    <a:pt x="13427075" y="1084707"/>
                    <a:pt x="13376275" y="1135507"/>
                    <a:pt x="13313538" y="1135507"/>
                  </a:cubicBezTo>
                  <a:lnTo>
                    <a:pt x="113538" y="1135507"/>
                  </a:lnTo>
                  <a:cubicBezTo>
                    <a:pt x="50800" y="1135634"/>
                    <a:pt x="0" y="1084707"/>
                    <a:pt x="0" y="1021969"/>
                  </a:cubicBezTo>
                  <a:close/>
                </a:path>
              </a:pathLst>
            </a:custGeom>
            <a:solidFill>
              <a:srgbClr val="F2F2F2"/>
            </a:solidFill>
          </p:spPr>
        </p:sp>
      </p:grpSp>
      <p:sp>
        <p:nvSpPr>
          <p:cNvPr id="26" name="Freeform 26"/>
          <p:cNvSpPr/>
          <p:nvPr/>
        </p:nvSpPr>
        <p:spPr>
          <a:xfrm>
            <a:off x="4186148" y="6429129"/>
            <a:ext cx="468429" cy="468429"/>
          </a:xfrm>
          <a:custGeom>
            <a:avLst/>
            <a:gdLst/>
            <a:ahLst/>
            <a:cxnLst/>
            <a:rect l="l" t="t" r="r" b="b"/>
            <a:pathLst>
              <a:path w="468429" h="468429">
                <a:moveTo>
                  <a:pt x="0" y="0"/>
                </a:moveTo>
                <a:lnTo>
                  <a:pt x="468429" y="0"/>
                </a:lnTo>
                <a:lnTo>
                  <a:pt x="468429" y="468429"/>
                </a:lnTo>
                <a:lnTo>
                  <a:pt x="0" y="4684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7" name="Group 27"/>
          <p:cNvGrpSpPr/>
          <p:nvPr/>
        </p:nvGrpSpPr>
        <p:grpSpPr>
          <a:xfrm>
            <a:off x="4902690" y="6249406"/>
            <a:ext cx="9105673" cy="849310"/>
            <a:chOff x="0" y="0"/>
            <a:chExt cx="12140897" cy="1132413"/>
          </a:xfrm>
        </p:grpSpPr>
        <p:sp>
          <p:nvSpPr>
            <p:cNvPr id="28" name="Freeform 28"/>
            <p:cNvSpPr/>
            <p:nvPr/>
          </p:nvSpPr>
          <p:spPr>
            <a:xfrm>
              <a:off x="0" y="0"/>
              <a:ext cx="12140898" cy="1132413"/>
            </a:xfrm>
            <a:custGeom>
              <a:avLst/>
              <a:gdLst/>
              <a:ahLst/>
              <a:cxnLst/>
              <a:rect l="l" t="t" r="r" b="b"/>
              <a:pathLst>
                <a:path w="12140898" h="1132413">
                  <a:moveTo>
                    <a:pt x="0" y="0"/>
                  </a:moveTo>
                  <a:lnTo>
                    <a:pt x="12140898" y="0"/>
                  </a:lnTo>
                  <a:lnTo>
                    <a:pt x="12140898" y="1132413"/>
                  </a:lnTo>
                  <a:lnTo>
                    <a:pt x="0" y="1132413"/>
                  </a:lnTo>
                  <a:close/>
                </a:path>
              </a:pathLst>
            </a:custGeom>
            <a:solidFill>
              <a:srgbClr val="000000">
                <a:alpha val="0"/>
              </a:srgbClr>
            </a:solidFill>
          </p:spPr>
        </p:sp>
        <p:sp>
          <p:nvSpPr>
            <p:cNvPr id="29" name="TextBox 29"/>
            <p:cNvSpPr txBox="1"/>
            <p:nvPr/>
          </p:nvSpPr>
          <p:spPr>
            <a:xfrm>
              <a:off x="0" y="28575"/>
              <a:ext cx="12140897" cy="1103838"/>
            </a:xfrm>
            <a:prstGeom prst="rect">
              <a:avLst/>
            </a:prstGeom>
          </p:spPr>
          <p:txBody>
            <a:bodyPr lIns="0" tIns="0" rIns="0" bIns="0" rtlCol="0" anchor="ctr"/>
            <a:lstStyle/>
            <a:p>
              <a:pPr algn="l">
                <a:lnSpc>
                  <a:spcPts val="2430"/>
                </a:lnSpc>
              </a:pPr>
              <a:r>
                <a:rPr lang="en-US" sz="2250">
                  <a:solidFill>
                    <a:srgbClr val="000000"/>
                  </a:solidFill>
                  <a:latin typeface="Aptos"/>
                  <a:ea typeface="Aptos"/>
                  <a:cs typeface="Aptos"/>
                  <a:sym typeface="Aptos"/>
                </a:rPr>
                <a:t>To save an optimized output in HDFS/LFS</a:t>
              </a:r>
            </a:p>
          </p:txBody>
        </p:sp>
      </p:grpSp>
      <p:grpSp>
        <p:nvGrpSpPr>
          <p:cNvPr id="30" name="Group 30"/>
          <p:cNvGrpSpPr/>
          <p:nvPr/>
        </p:nvGrpSpPr>
        <p:grpSpPr>
          <a:xfrm>
            <a:off x="3918967" y="7327316"/>
            <a:ext cx="10070306" cy="851725"/>
            <a:chOff x="0" y="0"/>
            <a:chExt cx="13427075" cy="1135634"/>
          </a:xfrm>
        </p:grpSpPr>
        <p:sp>
          <p:nvSpPr>
            <p:cNvPr id="31" name="Freeform 31"/>
            <p:cNvSpPr/>
            <p:nvPr/>
          </p:nvSpPr>
          <p:spPr>
            <a:xfrm>
              <a:off x="0" y="0"/>
              <a:ext cx="13427075" cy="1135634"/>
            </a:xfrm>
            <a:custGeom>
              <a:avLst/>
              <a:gdLst/>
              <a:ahLst/>
              <a:cxnLst/>
              <a:rect l="l" t="t" r="r" b="b"/>
              <a:pathLst>
                <a:path w="13427075" h="1135634">
                  <a:moveTo>
                    <a:pt x="0" y="113538"/>
                  </a:moveTo>
                  <a:cubicBezTo>
                    <a:pt x="0" y="50800"/>
                    <a:pt x="50800" y="0"/>
                    <a:pt x="113538" y="0"/>
                  </a:cubicBezTo>
                  <a:lnTo>
                    <a:pt x="13313538" y="0"/>
                  </a:lnTo>
                  <a:cubicBezTo>
                    <a:pt x="13376275" y="0"/>
                    <a:pt x="13427075" y="50800"/>
                    <a:pt x="13427075" y="113538"/>
                  </a:cubicBezTo>
                  <a:lnTo>
                    <a:pt x="13427075" y="1021969"/>
                  </a:lnTo>
                  <a:cubicBezTo>
                    <a:pt x="13427075" y="1084707"/>
                    <a:pt x="13376275" y="1135507"/>
                    <a:pt x="13313538" y="1135507"/>
                  </a:cubicBezTo>
                  <a:lnTo>
                    <a:pt x="113538" y="1135507"/>
                  </a:lnTo>
                  <a:cubicBezTo>
                    <a:pt x="50800" y="1135634"/>
                    <a:pt x="0" y="1084707"/>
                    <a:pt x="0" y="1021969"/>
                  </a:cubicBezTo>
                  <a:close/>
                </a:path>
              </a:pathLst>
            </a:custGeom>
            <a:solidFill>
              <a:srgbClr val="F2F2F2"/>
            </a:solidFill>
          </p:spPr>
        </p:sp>
      </p:grpSp>
      <p:sp>
        <p:nvSpPr>
          <p:cNvPr id="32" name="Freeform 32"/>
          <p:cNvSpPr/>
          <p:nvPr/>
        </p:nvSpPr>
        <p:spPr>
          <a:xfrm>
            <a:off x="4176603" y="7518947"/>
            <a:ext cx="468429" cy="468429"/>
          </a:xfrm>
          <a:custGeom>
            <a:avLst/>
            <a:gdLst/>
            <a:ahLst/>
            <a:cxnLst/>
            <a:rect l="l" t="t" r="r" b="b"/>
            <a:pathLst>
              <a:path w="468429" h="468429">
                <a:moveTo>
                  <a:pt x="0" y="0"/>
                </a:moveTo>
                <a:lnTo>
                  <a:pt x="468429" y="0"/>
                </a:lnTo>
                <a:lnTo>
                  <a:pt x="468429" y="468429"/>
                </a:lnTo>
                <a:lnTo>
                  <a:pt x="0" y="4684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33" name="Group 33"/>
          <p:cNvGrpSpPr/>
          <p:nvPr/>
        </p:nvGrpSpPr>
        <p:grpSpPr>
          <a:xfrm>
            <a:off x="4893145" y="7339222"/>
            <a:ext cx="9105673" cy="849310"/>
            <a:chOff x="0" y="0"/>
            <a:chExt cx="12140897" cy="1132413"/>
          </a:xfrm>
        </p:grpSpPr>
        <p:sp>
          <p:nvSpPr>
            <p:cNvPr id="34" name="Freeform 34"/>
            <p:cNvSpPr/>
            <p:nvPr/>
          </p:nvSpPr>
          <p:spPr>
            <a:xfrm>
              <a:off x="0" y="0"/>
              <a:ext cx="12140898" cy="1132413"/>
            </a:xfrm>
            <a:custGeom>
              <a:avLst/>
              <a:gdLst/>
              <a:ahLst/>
              <a:cxnLst/>
              <a:rect l="l" t="t" r="r" b="b"/>
              <a:pathLst>
                <a:path w="12140898" h="1132413">
                  <a:moveTo>
                    <a:pt x="0" y="0"/>
                  </a:moveTo>
                  <a:lnTo>
                    <a:pt x="12140898" y="0"/>
                  </a:lnTo>
                  <a:lnTo>
                    <a:pt x="12140898" y="1132413"/>
                  </a:lnTo>
                  <a:lnTo>
                    <a:pt x="0" y="1132413"/>
                  </a:lnTo>
                  <a:close/>
                </a:path>
              </a:pathLst>
            </a:custGeom>
            <a:solidFill>
              <a:srgbClr val="000000">
                <a:alpha val="0"/>
              </a:srgbClr>
            </a:solidFill>
          </p:spPr>
        </p:sp>
        <p:sp>
          <p:nvSpPr>
            <p:cNvPr id="35" name="TextBox 35"/>
            <p:cNvSpPr txBox="1"/>
            <p:nvPr/>
          </p:nvSpPr>
          <p:spPr>
            <a:xfrm>
              <a:off x="0" y="28575"/>
              <a:ext cx="12140897" cy="1103838"/>
            </a:xfrm>
            <a:prstGeom prst="rect">
              <a:avLst/>
            </a:prstGeom>
          </p:spPr>
          <p:txBody>
            <a:bodyPr lIns="0" tIns="0" rIns="0" bIns="0" rtlCol="0" anchor="ctr"/>
            <a:lstStyle/>
            <a:p>
              <a:pPr algn="l">
                <a:lnSpc>
                  <a:spcPts val="2430"/>
                </a:lnSpc>
              </a:pPr>
              <a:r>
                <a:rPr lang="en-US" sz="2250">
                  <a:solidFill>
                    <a:srgbClr val="000000"/>
                  </a:solidFill>
                  <a:latin typeface="Aptos"/>
                  <a:ea typeface="Aptos"/>
                  <a:cs typeface="Aptos"/>
                  <a:sym typeface="Aptos"/>
                </a:rPr>
                <a:t>To make reports using Power BI</a:t>
              </a:r>
            </a:p>
          </p:txBody>
        </p:sp>
      </p:grpSp>
      <p:grpSp>
        <p:nvGrpSpPr>
          <p:cNvPr id="36" name="Group 36"/>
          <p:cNvGrpSpPr/>
          <p:nvPr/>
        </p:nvGrpSpPr>
        <p:grpSpPr>
          <a:xfrm>
            <a:off x="16851086" y="9201411"/>
            <a:ext cx="1557052" cy="875824"/>
            <a:chOff x="0" y="0"/>
            <a:chExt cx="2076069" cy="1167765"/>
          </a:xfrm>
        </p:grpSpPr>
        <p:sp>
          <p:nvSpPr>
            <p:cNvPr id="37" name="Freeform 37" descr="A blue drop of water  AI-generated content may be incorrect."/>
            <p:cNvSpPr/>
            <p:nvPr/>
          </p:nvSpPr>
          <p:spPr>
            <a:xfrm>
              <a:off x="0" y="0"/>
              <a:ext cx="2076069" cy="1167765"/>
            </a:xfrm>
            <a:custGeom>
              <a:avLst/>
              <a:gdLst/>
              <a:ahLst/>
              <a:cxnLst/>
              <a:rect l="l" t="t" r="r" b="b"/>
              <a:pathLst>
                <a:path w="2076069" h="1167765">
                  <a:moveTo>
                    <a:pt x="0" y="0"/>
                  </a:moveTo>
                  <a:lnTo>
                    <a:pt x="2076069" y="0"/>
                  </a:lnTo>
                  <a:lnTo>
                    <a:pt x="2076069" y="1167765"/>
                  </a:lnTo>
                  <a:lnTo>
                    <a:pt x="0" y="1167765"/>
                  </a:lnTo>
                  <a:lnTo>
                    <a:pt x="0" y="0"/>
                  </a:lnTo>
                  <a:close/>
                </a:path>
              </a:pathLst>
            </a:custGeom>
            <a:blipFill>
              <a:blip r:embed="rId14"/>
              <a:stretch>
                <a:fillRect t="-1" b="-1"/>
              </a:stretch>
            </a:blipFill>
          </p:spPr>
        </p:sp>
      </p:grpSp>
      <p:grpSp>
        <p:nvGrpSpPr>
          <p:cNvPr id="38" name="Group 38"/>
          <p:cNvGrpSpPr/>
          <p:nvPr/>
        </p:nvGrpSpPr>
        <p:grpSpPr>
          <a:xfrm>
            <a:off x="14618519" y="186156"/>
            <a:ext cx="3449921" cy="2302822"/>
            <a:chOff x="0" y="0"/>
            <a:chExt cx="4599895" cy="3070429"/>
          </a:xfrm>
        </p:grpSpPr>
        <p:sp>
          <p:nvSpPr>
            <p:cNvPr id="39" name="Freeform 39"/>
            <p:cNvSpPr/>
            <p:nvPr/>
          </p:nvSpPr>
          <p:spPr>
            <a:xfrm>
              <a:off x="0" y="0"/>
              <a:ext cx="4599940" cy="3070479"/>
            </a:xfrm>
            <a:custGeom>
              <a:avLst/>
              <a:gdLst/>
              <a:ahLst/>
              <a:cxnLst/>
              <a:rect l="l" t="t" r="r" b="b"/>
              <a:pathLst>
                <a:path w="4599940" h="3070479">
                  <a:moveTo>
                    <a:pt x="0" y="0"/>
                  </a:moveTo>
                  <a:lnTo>
                    <a:pt x="4599940" y="0"/>
                  </a:lnTo>
                  <a:lnTo>
                    <a:pt x="4599940" y="3070479"/>
                  </a:lnTo>
                  <a:lnTo>
                    <a:pt x="0" y="3070479"/>
                  </a:lnTo>
                  <a:lnTo>
                    <a:pt x="0" y="0"/>
                  </a:lnTo>
                  <a:close/>
                </a:path>
              </a:pathLst>
            </a:custGeom>
            <a:blipFill>
              <a:blip r:embed="rId15"/>
              <a:stretch>
                <a:fillRect t="-45" b="-43"/>
              </a:stretch>
            </a:blipFill>
          </p:spPr>
        </p:sp>
      </p:grpSp>
      <p:grpSp>
        <p:nvGrpSpPr>
          <p:cNvPr id="40" name="Group 40"/>
          <p:cNvGrpSpPr/>
          <p:nvPr/>
        </p:nvGrpSpPr>
        <p:grpSpPr>
          <a:xfrm>
            <a:off x="-2527191" y="2122699"/>
            <a:ext cx="6820281" cy="8229600"/>
            <a:chOff x="0" y="0"/>
            <a:chExt cx="9093708" cy="10972800"/>
          </a:xfrm>
        </p:grpSpPr>
        <p:sp>
          <p:nvSpPr>
            <p:cNvPr id="41" name="Freeform 41"/>
            <p:cNvSpPr/>
            <p:nvPr/>
          </p:nvSpPr>
          <p:spPr>
            <a:xfrm>
              <a:off x="0" y="0"/>
              <a:ext cx="9093708" cy="10972800"/>
            </a:xfrm>
            <a:custGeom>
              <a:avLst/>
              <a:gdLst/>
              <a:ahLst/>
              <a:cxnLst/>
              <a:rect l="l" t="t" r="r" b="b"/>
              <a:pathLst>
                <a:path w="9093708" h="10972800">
                  <a:moveTo>
                    <a:pt x="0" y="0"/>
                  </a:moveTo>
                  <a:lnTo>
                    <a:pt x="9093708" y="0"/>
                  </a:lnTo>
                  <a:lnTo>
                    <a:pt x="9093708" y="10972800"/>
                  </a:lnTo>
                  <a:lnTo>
                    <a:pt x="0" y="10972800"/>
                  </a:lnTo>
                  <a:lnTo>
                    <a:pt x="0" y="0"/>
                  </a:lnTo>
                  <a:close/>
                </a:path>
              </a:pathLst>
            </a:custGeom>
            <a:blipFill>
              <a:blip r:embed="rId16">
                <a:alphaModFix amt="14000"/>
              </a:blip>
              <a:stretch>
                <a:fillRect l="-24" r="-24"/>
              </a:stretch>
            </a:blipFill>
          </p:spPr>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8322" y="590645"/>
            <a:ext cx="16364460" cy="1909810"/>
            <a:chOff x="0" y="0"/>
            <a:chExt cx="21819280" cy="2546413"/>
          </a:xfrm>
        </p:grpSpPr>
        <p:sp>
          <p:nvSpPr>
            <p:cNvPr id="3" name="Freeform 3"/>
            <p:cNvSpPr/>
            <p:nvPr/>
          </p:nvSpPr>
          <p:spPr>
            <a:xfrm>
              <a:off x="0" y="0"/>
              <a:ext cx="21819281" cy="2546413"/>
            </a:xfrm>
            <a:custGeom>
              <a:avLst/>
              <a:gdLst/>
              <a:ahLst/>
              <a:cxnLst/>
              <a:rect l="l" t="t" r="r" b="b"/>
              <a:pathLst>
                <a:path w="21819281" h="2546413">
                  <a:moveTo>
                    <a:pt x="0" y="0"/>
                  </a:moveTo>
                  <a:lnTo>
                    <a:pt x="21819281" y="0"/>
                  </a:lnTo>
                  <a:lnTo>
                    <a:pt x="21819281" y="2546413"/>
                  </a:lnTo>
                  <a:lnTo>
                    <a:pt x="0" y="2546413"/>
                  </a:lnTo>
                  <a:close/>
                </a:path>
              </a:pathLst>
            </a:custGeom>
            <a:solidFill>
              <a:srgbClr val="000000">
                <a:alpha val="0"/>
              </a:srgbClr>
            </a:solidFill>
          </p:spPr>
        </p:sp>
        <p:sp>
          <p:nvSpPr>
            <p:cNvPr id="4" name="TextBox 4"/>
            <p:cNvSpPr txBox="1"/>
            <p:nvPr/>
          </p:nvSpPr>
          <p:spPr>
            <a:xfrm>
              <a:off x="0" y="-47625"/>
              <a:ext cx="21819280" cy="2594038"/>
            </a:xfrm>
            <a:prstGeom prst="rect">
              <a:avLst/>
            </a:prstGeom>
          </p:spPr>
          <p:txBody>
            <a:bodyPr lIns="0" tIns="0" rIns="0" bIns="0" rtlCol="0" anchor="ctr"/>
            <a:lstStyle/>
            <a:p>
              <a:pPr algn="ctr">
                <a:lnSpc>
                  <a:spcPts val="6480"/>
                </a:lnSpc>
              </a:pPr>
              <a:r>
                <a:rPr lang="en-US" sz="6000" b="1">
                  <a:solidFill>
                    <a:srgbClr val="000000"/>
                  </a:solidFill>
                  <a:latin typeface="Times New Roman Bold"/>
                  <a:ea typeface="Times New Roman Bold"/>
                  <a:cs typeface="Times New Roman Bold"/>
                  <a:sym typeface="Times New Roman Bold"/>
                </a:rPr>
                <a:t>System </a:t>
              </a:r>
              <a:r>
                <a:rPr lang="en-US" sz="6000" b="1">
                  <a:solidFill>
                    <a:srgbClr val="E37026"/>
                  </a:solidFill>
                  <a:latin typeface="Times New Roman Bold"/>
                  <a:ea typeface="Times New Roman Bold"/>
                  <a:cs typeface="Times New Roman Bold"/>
                  <a:sym typeface="Times New Roman Bold"/>
                </a:rPr>
                <a:t>Design</a:t>
              </a:r>
            </a:p>
          </p:txBody>
        </p:sp>
      </p:grpSp>
      <p:grpSp>
        <p:nvGrpSpPr>
          <p:cNvPr id="5" name="Group 5"/>
          <p:cNvGrpSpPr/>
          <p:nvPr/>
        </p:nvGrpSpPr>
        <p:grpSpPr>
          <a:xfrm>
            <a:off x="3279010" y="2907812"/>
            <a:ext cx="12570142" cy="6882193"/>
            <a:chOff x="0" y="0"/>
            <a:chExt cx="16760190" cy="9176257"/>
          </a:xfrm>
        </p:grpSpPr>
        <p:sp>
          <p:nvSpPr>
            <p:cNvPr id="6" name="Freeform 6"/>
            <p:cNvSpPr/>
            <p:nvPr/>
          </p:nvSpPr>
          <p:spPr>
            <a:xfrm>
              <a:off x="0" y="0"/>
              <a:ext cx="16760189" cy="9176258"/>
            </a:xfrm>
            <a:custGeom>
              <a:avLst/>
              <a:gdLst/>
              <a:ahLst/>
              <a:cxnLst/>
              <a:rect l="l" t="t" r="r" b="b"/>
              <a:pathLst>
                <a:path w="16760189" h="9176258">
                  <a:moveTo>
                    <a:pt x="0" y="0"/>
                  </a:moveTo>
                  <a:lnTo>
                    <a:pt x="16760189" y="0"/>
                  </a:lnTo>
                  <a:lnTo>
                    <a:pt x="16760189" y="9176258"/>
                  </a:lnTo>
                  <a:lnTo>
                    <a:pt x="0" y="9176258"/>
                  </a:lnTo>
                  <a:lnTo>
                    <a:pt x="0" y="0"/>
                  </a:lnTo>
                  <a:close/>
                </a:path>
              </a:pathLst>
            </a:custGeom>
            <a:blipFill>
              <a:blip r:embed="rId2"/>
              <a:stretch>
                <a:fillRect l="-114" r="-114"/>
              </a:stretch>
            </a:blipFill>
          </p:spPr>
        </p:sp>
      </p:grpSp>
      <p:grpSp>
        <p:nvGrpSpPr>
          <p:cNvPr id="7" name="Group 7"/>
          <p:cNvGrpSpPr/>
          <p:nvPr/>
        </p:nvGrpSpPr>
        <p:grpSpPr>
          <a:xfrm>
            <a:off x="16736786" y="9162614"/>
            <a:ext cx="1770698" cy="996029"/>
            <a:chOff x="0" y="0"/>
            <a:chExt cx="2360930" cy="1328038"/>
          </a:xfrm>
        </p:grpSpPr>
        <p:sp>
          <p:nvSpPr>
            <p:cNvPr id="8" name="Freeform 8" descr="A blue drop of water  AI-generated content may be incorrect."/>
            <p:cNvSpPr/>
            <p:nvPr/>
          </p:nvSpPr>
          <p:spPr>
            <a:xfrm>
              <a:off x="0" y="0"/>
              <a:ext cx="2360930" cy="1328039"/>
            </a:xfrm>
            <a:custGeom>
              <a:avLst/>
              <a:gdLst/>
              <a:ahLst/>
              <a:cxnLst/>
              <a:rect l="l" t="t" r="r" b="b"/>
              <a:pathLst>
                <a:path w="2360930" h="1328039">
                  <a:moveTo>
                    <a:pt x="0" y="0"/>
                  </a:moveTo>
                  <a:lnTo>
                    <a:pt x="2360930" y="0"/>
                  </a:lnTo>
                  <a:lnTo>
                    <a:pt x="2360930" y="1328039"/>
                  </a:lnTo>
                  <a:lnTo>
                    <a:pt x="0" y="1328039"/>
                  </a:lnTo>
                  <a:lnTo>
                    <a:pt x="0" y="0"/>
                  </a:lnTo>
                  <a:close/>
                </a:path>
              </a:pathLst>
            </a:custGeom>
            <a:blipFill>
              <a:blip r:embed="rId3"/>
              <a:stretch>
                <a:fillRect/>
              </a:stretch>
            </a:blipFill>
          </p:spPr>
        </p:sp>
      </p:grpSp>
      <p:sp>
        <p:nvSpPr>
          <p:cNvPr id="9" name="Freeform 9"/>
          <p:cNvSpPr/>
          <p:nvPr/>
        </p:nvSpPr>
        <p:spPr>
          <a:xfrm>
            <a:off x="8980340" y="4634877"/>
            <a:ext cx="1489949" cy="1714009"/>
          </a:xfrm>
          <a:custGeom>
            <a:avLst/>
            <a:gdLst/>
            <a:ahLst/>
            <a:cxnLst/>
            <a:rect l="l" t="t" r="r" b="b"/>
            <a:pathLst>
              <a:path w="1489949" h="1714009">
                <a:moveTo>
                  <a:pt x="0" y="0"/>
                </a:moveTo>
                <a:lnTo>
                  <a:pt x="1489949" y="0"/>
                </a:lnTo>
                <a:lnTo>
                  <a:pt x="1489949" y="1714009"/>
                </a:lnTo>
                <a:lnTo>
                  <a:pt x="0" y="17140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8896058" y="4945292"/>
            <a:ext cx="1336039" cy="1201674"/>
            <a:chOff x="0" y="0"/>
            <a:chExt cx="1781385" cy="1602232"/>
          </a:xfrm>
        </p:grpSpPr>
        <p:sp>
          <p:nvSpPr>
            <p:cNvPr id="11" name="Freeform 11"/>
            <p:cNvSpPr/>
            <p:nvPr/>
          </p:nvSpPr>
          <p:spPr>
            <a:xfrm>
              <a:off x="0" y="0"/>
              <a:ext cx="1781429" cy="1602232"/>
            </a:xfrm>
            <a:custGeom>
              <a:avLst/>
              <a:gdLst/>
              <a:ahLst/>
              <a:cxnLst/>
              <a:rect l="l" t="t" r="r" b="b"/>
              <a:pathLst>
                <a:path w="1781429" h="1602232">
                  <a:moveTo>
                    <a:pt x="0" y="0"/>
                  </a:moveTo>
                  <a:lnTo>
                    <a:pt x="1781429" y="0"/>
                  </a:lnTo>
                  <a:lnTo>
                    <a:pt x="1781429" y="1602232"/>
                  </a:lnTo>
                  <a:lnTo>
                    <a:pt x="0" y="1602232"/>
                  </a:lnTo>
                  <a:lnTo>
                    <a:pt x="0" y="0"/>
                  </a:lnTo>
                  <a:close/>
                </a:path>
              </a:pathLst>
            </a:custGeom>
            <a:blipFill>
              <a:blip r:embed="rId6"/>
              <a:stretch>
                <a:fillRect t="-58" r="2" b="-58"/>
              </a:stretch>
            </a:blipFill>
          </p:spPr>
        </p:sp>
      </p:grpSp>
      <p:sp>
        <p:nvSpPr>
          <p:cNvPr id="12" name="Freeform 12"/>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t="-94" b="-94"/>
            </a:stretch>
          </a:blipFill>
        </p:spPr>
      </p:sp>
      <p:sp>
        <p:nvSpPr>
          <p:cNvPr id="13" name="Freeform 13"/>
          <p:cNvSpPr/>
          <p:nvPr/>
        </p:nvSpPr>
        <p:spPr>
          <a:xfrm>
            <a:off x="-1820742" y="-493990"/>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9">
              <a:alphaModFix amt="53000"/>
              <a:extLst>
                <a:ext uri="{96DAC541-7B7A-43D3-8B79-37D633B846F1}">
                  <asvg:svgBlip xmlns:asvg="http://schemas.microsoft.com/office/drawing/2016/SVG/main" r:embed="rId10"/>
                </a:ext>
              </a:extLst>
            </a:blip>
            <a:stretch>
              <a:fillRect l="-106" r="-106"/>
            </a:stretch>
          </a:blipFill>
        </p:spPr>
      </p:sp>
      <p:grpSp>
        <p:nvGrpSpPr>
          <p:cNvPr id="14" name="Group 14"/>
          <p:cNvGrpSpPr/>
          <p:nvPr/>
        </p:nvGrpSpPr>
        <p:grpSpPr>
          <a:xfrm>
            <a:off x="7854676" y="3104754"/>
            <a:ext cx="7752982" cy="844913"/>
            <a:chOff x="0" y="0"/>
            <a:chExt cx="2041938" cy="222528"/>
          </a:xfrm>
        </p:grpSpPr>
        <p:sp>
          <p:nvSpPr>
            <p:cNvPr id="15" name="Freeform 15"/>
            <p:cNvSpPr/>
            <p:nvPr/>
          </p:nvSpPr>
          <p:spPr>
            <a:xfrm>
              <a:off x="0" y="0"/>
              <a:ext cx="2041938" cy="222528"/>
            </a:xfrm>
            <a:custGeom>
              <a:avLst/>
              <a:gdLst/>
              <a:ahLst/>
              <a:cxnLst/>
              <a:rect l="l" t="t" r="r" b="b"/>
              <a:pathLst>
                <a:path w="2041938" h="222528">
                  <a:moveTo>
                    <a:pt x="0" y="0"/>
                  </a:moveTo>
                  <a:lnTo>
                    <a:pt x="2041938" y="0"/>
                  </a:lnTo>
                  <a:lnTo>
                    <a:pt x="2041938" y="222528"/>
                  </a:lnTo>
                  <a:lnTo>
                    <a:pt x="0" y="222528"/>
                  </a:lnTo>
                  <a:close/>
                </a:path>
              </a:pathLst>
            </a:custGeom>
            <a:solidFill>
              <a:srgbClr val="04828E"/>
            </a:solidFill>
          </p:spPr>
        </p:sp>
        <p:sp>
          <p:nvSpPr>
            <p:cNvPr id="16" name="TextBox 16"/>
            <p:cNvSpPr txBox="1"/>
            <p:nvPr/>
          </p:nvSpPr>
          <p:spPr>
            <a:xfrm>
              <a:off x="0" y="28575"/>
              <a:ext cx="2041938" cy="193953"/>
            </a:xfrm>
            <a:prstGeom prst="rect">
              <a:avLst/>
            </a:prstGeom>
          </p:spPr>
          <p:txBody>
            <a:bodyPr lIns="50800" tIns="50800" rIns="50800" bIns="50800" rtlCol="0" anchor="ctr"/>
            <a:lstStyle/>
            <a:p>
              <a:pPr algn="ctr">
                <a:lnSpc>
                  <a:spcPts val="2430"/>
                </a:lnSpc>
              </a:pPr>
              <a:endParaRPr/>
            </a:p>
          </p:txBody>
        </p:sp>
      </p:grpSp>
      <p:grpSp>
        <p:nvGrpSpPr>
          <p:cNvPr id="17" name="Group 17"/>
          <p:cNvGrpSpPr/>
          <p:nvPr/>
        </p:nvGrpSpPr>
        <p:grpSpPr>
          <a:xfrm>
            <a:off x="9564078" y="3071670"/>
            <a:ext cx="6646240" cy="1098280"/>
            <a:chOff x="0" y="0"/>
            <a:chExt cx="17922955" cy="2961738"/>
          </a:xfrm>
        </p:grpSpPr>
        <p:sp>
          <p:nvSpPr>
            <p:cNvPr id="18" name="Freeform 18"/>
            <p:cNvSpPr/>
            <p:nvPr/>
          </p:nvSpPr>
          <p:spPr>
            <a:xfrm>
              <a:off x="0" y="0"/>
              <a:ext cx="17922956" cy="2961738"/>
            </a:xfrm>
            <a:custGeom>
              <a:avLst/>
              <a:gdLst/>
              <a:ahLst/>
              <a:cxnLst/>
              <a:rect l="l" t="t" r="r" b="b"/>
              <a:pathLst>
                <a:path w="17922956" h="2961738">
                  <a:moveTo>
                    <a:pt x="0" y="0"/>
                  </a:moveTo>
                  <a:lnTo>
                    <a:pt x="17922956" y="0"/>
                  </a:lnTo>
                  <a:lnTo>
                    <a:pt x="17922956" y="2961738"/>
                  </a:lnTo>
                  <a:lnTo>
                    <a:pt x="0" y="2961738"/>
                  </a:lnTo>
                  <a:close/>
                </a:path>
              </a:pathLst>
            </a:custGeom>
            <a:solidFill>
              <a:srgbClr val="000000">
                <a:alpha val="0"/>
              </a:srgbClr>
            </a:solidFill>
          </p:spPr>
        </p:sp>
        <p:sp>
          <p:nvSpPr>
            <p:cNvPr id="19" name="TextBox 19"/>
            <p:cNvSpPr txBox="1"/>
            <p:nvPr/>
          </p:nvSpPr>
          <p:spPr>
            <a:xfrm>
              <a:off x="0" y="-38100"/>
              <a:ext cx="17922955" cy="2999838"/>
            </a:xfrm>
            <a:prstGeom prst="rect">
              <a:avLst/>
            </a:prstGeom>
          </p:spPr>
          <p:txBody>
            <a:bodyPr lIns="0" tIns="0" rIns="0" bIns="0" rtlCol="0" anchor="ctr"/>
            <a:lstStyle/>
            <a:p>
              <a:pPr algn="l">
                <a:lnSpc>
                  <a:spcPts val="4104"/>
                </a:lnSpc>
              </a:pPr>
              <a:r>
                <a:rPr lang="en-US" sz="3800" b="1">
                  <a:solidFill>
                    <a:srgbClr val="FFFFFF">
                      <a:alpha val="92941"/>
                    </a:srgbClr>
                  </a:solidFill>
                  <a:latin typeface="Times New Roman Bold"/>
                  <a:ea typeface="Times New Roman Bold"/>
                  <a:cs typeface="Times New Roman Bold"/>
                  <a:sym typeface="Times New Roman Bold"/>
                </a:rPr>
                <a:t>OTT Data Analysis</a:t>
              </a:r>
            </a:p>
          </p:txBody>
        </p:sp>
      </p:grpSp>
      <p:grpSp>
        <p:nvGrpSpPr>
          <p:cNvPr id="20" name="Group 20"/>
          <p:cNvGrpSpPr/>
          <p:nvPr/>
        </p:nvGrpSpPr>
        <p:grpSpPr>
          <a:xfrm>
            <a:off x="6273804" y="6258672"/>
            <a:ext cx="1923559" cy="844913"/>
            <a:chOff x="0" y="0"/>
            <a:chExt cx="506616" cy="222528"/>
          </a:xfrm>
        </p:grpSpPr>
        <p:sp>
          <p:nvSpPr>
            <p:cNvPr id="21" name="Freeform 21"/>
            <p:cNvSpPr/>
            <p:nvPr/>
          </p:nvSpPr>
          <p:spPr>
            <a:xfrm>
              <a:off x="0" y="0"/>
              <a:ext cx="506616" cy="222528"/>
            </a:xfrm>
            <a:custGeom>
              <a:avLst/>
              <a:gdLst/>
              <a:ahLst/>
              <a:cxnLst/>
              <a:rect l="l" t="t" r="r" b="b"/>
              <a:pathLst>
                <a:path w="506616" h="222528">
                  <a:moveTo>
                    <a:pt x="0" y="0"/>
                  </a:moveTo>
                  <a:lnTo>
                    <a:pt x="506616" y="0"/>
                  </a:lnTo>
                  <a:lnTo>
                    <a:pt x="506616" y="222528"/>
                  </a:lnTo>
                  <a:lnTo>
                    <a:pt x="0" y="222528"/>
                  </a:lnTo>
                  <a:close/>
                </a:path>
              </a:pathLst>
            </a:custGeom>
            <a:solidFill>
              <a:srgbClr val="DBF4F4"/>
            </a:solidFill>
          </p:spPr>
        </p:sp>
        <p:sp>
          <p:nvSpPr>
            <p:cNvPr id="22" name="TextBox 22"/>
            <p:cNvSpPr txBox="1"/>
            <p:nvPr/>
          </p:nvSpPr>
          <p:spPr>
            <a:xfrm>
              <a:off x="0" y="28575"/>
              <a:ext cx="506616" cy="193953"/>
            </a:xfrm>
            <a:prstGeom prst="rect">
              <a:avLst/>
            </a:prstGeom>
          </p:spPr>
          <p:txBody>
            <a:bodyPr lIns="50800" tIns="50800" rIns="50800" bIns="50800" rtlCol="0" anchor="ctr"/>
            <a:lstStyle/>
            <a:p>
              <a:pPr algn="ctr">
                <a:lnSpc>
                  <a:spcPts val="2430"/>
                </a:lnSpc>
              </a:pPr>
              <a:endParaRPr/>
            </a:p>
          </p:txBody>
        </p:sp>
      </p:grpSp>
      <p:sp>
        <p:nvSpPr>
          <p:cNvPr id="23" name="TextBox 23"/>
          <p:cNvSpPr txBox="1"/>
          <p:nvPr/>
        </p:nvSpPr>
        <p:spPr>
          <a:xfrm>
            <a:off x="6378383" y="6394997"/>
            <a:ext cx="1714401" cy="553212"/>
          </a:xfrm>
          <a:prstGeom prst="rect">
            <a:avLst/>
          </a:prstGeom>
        </p:spPr>
        <p:txBody>
          <a:bodyPr lIns="0" tIns="0" rIns="0" bIns="0" rtlCol="0" anchor="t">
            <a:spAutoFit/>
          </a:bodyPr>
          <a:lstStyle/>
          <a:p>
            <a:pPr algn="ctr">
              <a:lnSpc>
                <a:spcPts val="1403"/>
              </a:lnSpc>
              <a:spcBef>
                <a:spcPct val="0"/>
              </a:spcBef>
            </a:pPr>
            <a:r>
              <a:rPr lang="en-US" sz="1299" b="1">
                <a:solidFill>
                  <a:srgbClr val="000000">
                    <a:alpha val="63922"/>
                  </a:srgbClr>
                </a:solidFill>
                <a:latin typeface="Times New Roman Bold"/>
                <a:ea typeface="Times New Roman Bold"/>
                <a:cs typeface="Times New Roman Bold"/>
                <a:sym typeface="Times New Roman Bold"/>
              </a:rPr>
              <a:t>amazon prime movies.csv</a:t>
            </a:r>
          </a:p>
          <a:p>
            <a:pPr algn="ctr">
              <a:lnSpc>
                <a:spcPts val="1403"/>
              </a:lnSpc>
              <a:spcBef>
                <a:spcPct val="0"/>
              </a:spcBef>
            </a:pPr>
            <a:r>
              <a:rPr lang="en-US" sz="1299" b="1">
                <a:solidFill>
                  <a:srgbClr val="000000">
                    <a:alpha val="63922"/>
                  </a:srgbClr>
                </a:solidFill>
                <a:latin typeface="Times New Roman Bold"/>
                <a:ea typeface="Times New Roman Bold"/>
                <a:cs typeface="Times New Roman Bold"/>
                <a:sym typeface="Times New Roman Bold"/>
              </a:rPr>
              <a:t>netflix_titles.csv</a:t>
            </a:r>
          </a:p>
          <a:p>
            <a:pPr algn="ctr">
              <a:lnSpc>
                <a:spcPts val="1403"/>
              </a:lnSpc>
              <a:spcBef>
                <a:spcPct val="0"/>
              </a:spcBef>
            </a:pPr>
            <a:r>
              <a:rPr lang="en-US" sz="1299" b="1">
                <a:solidFill>
                  <a:srgbClr val="000000">
                    <a:alpha val="63922"/>
                  </a:srgbClr>
                </a:solidFill>
                <a:latin typeface="Times New Roman Bold"/>
                <a:ea typeface="Times New Roman Bold"/>
                <a:cs typeface="Times New Roman Bold"/>
                <a:sym typeface="Times New Roman Bold"/>
              </a:rPr>
              <a:t>disney_plus_shows.csv</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0826"/>
            <a:ext cx="6670962" cy="10467826"/>
          </a:xfrm>
          <a:custGeom>
            <a:avLst/>
            <a:gdLst/>
            <a:ahLst/>
            <a:cxnLst/>
            <a:rect l="l" t="t" r="r" b="b"/>
            <a:pathLst>
              <a:path w="6670962" h="10467826">
                <a:moveTo>
                  <a:pt x="0" y="0"/>
                </a:moveTo>
                <a:lnTo>
                  <a:pt x="6670962" y="0"/>
                </a:lnTo>
                <a:lnTo>
                  <a:pt x="6670962"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47750" y="2616725"/>
            <a:ext cx="5401290" cy="8183023"/>
            <a:chOff x="0" y="0"/>
            <a:chExt cx="7201720" cy="10910697"/>
          </a:xfrm>
        </p:grpSpPr>
        <p:sp>
          <p:nvSpPr>
            <p:cNvPr id="4" name="Freeform 4"/>
            <p:cNvSpPr/>
            <p:nvPr/>
          </p:nvSpPr>
          <p:spPr>
            <a:xfrm>
              <a:off x="0" y="0"/>
              <a:ext cx="7201720" cy="10910697"/>
            </a:xfrm>
            <a:custGeom>
              <a:avLst/>
              <a:gdLst/>
              <a:ahLst/>
              <a:cxnLst/>
              <a:rect l="l" t="t" r="r" b="b"/>
              <a:pathLst>
                <a:path w="7201720" h="10910697">
                  <a:moveTo>
                    <a:pt x="0" y="0"/>
                  </a:moveTo>
                  <a:lnTo>
                    <a:pt x="7201720" y="0"/>
                  </a:lnTo>
                  <a:lnTo>
                    <a:pt x="7201720" y="10910697"/>
                  </a:lnTo>
                  <a:lnTo>
                    <a:pt x="0" y="10910697"/>
                  </a:lnTo>
                  <a:close/>
                </a:path>
              </a:pathLst>
            </a:custGeom>
            <a:solidFill>
              <a:srgbClr val="000000">
                <a:alpha val="0"/>
              </a:srgbClr>
            </a:solidFill>
          </p:spPr>
        </p:sp>
        <p:sp>
          <p:nvSpPr>
            <p:cNvPr id="5" name="TextBox 5"/>
            <p:cNvSpPr txBox="1"/>
            <p:nvPr/>
          </p:nvSpPr>
          <p:spPr>
            <a:xfrm>
              <a:off x="0" y="-47625"/>
              <a:ext cx="7201720" cy="10958322"/>
            </a:xfrm>
            <a:prstGeom prst="rect">
              <a:avLst/>
            </a:prstGeom>
          </p:spPr>
          <p:txBody>
            <a:bodyPr lIns="0" tIns="0" rIns="0" bIns="0" rtlCol="0" anchor="ctr"/>
            <a:lstStyle/>
            <a:p>
              <a:pPr algn="l">
                <a:lnSpc>
                  <a:spcPts val="6480"/>
                </a:lnSpc>
              </a:pPr>
              <a:r>
                <a:rPr lang="en-US" sz="6000" b="1">
                  <a:solidFill>
                    <a:srgbClr val="000000"/>
                  </a:solidFill>
                  <a:latin typeface="Times New Roman Bold"/>
                  <a:ea typeface="Times New Roman Bold"/>
                  <a:cs typeface="Times New Roman Bold"/>
                  <a:sym typeface="Times New Roman Bold"/>
                </a:rPr>
                <a:t>Data Description</a:t>
              </a:r>
            </a:p>
            <a:p>
              <a:pPr algn="l">
                <a:lnSpc>
                  <a:spcPts val="6480"/>
                </a:lnSpc>
              </a:pPr>
              <a:r>
                <a:rPr lang="en-US" sz="6000" b="1">
                  <a:solidFill>
                    <a:srgbClr val="E37026"/>
                  </a:solidFill>
                  <a:latin typeface="Times New Roman Bold"/>
                  <a:ea typeface="Times New Roman Bold"/>
                  <a:cs typeface="Times New Roman Bold"/>
                  <a:sym typeface="Times New Roman Bold"/>
                </a:rPr>
                <a:t>Amazon</a:t>
              </a:r>
              <a:r>
                <a:rPr lang="en-US" sz="6000" b="1">
                  <a:solidFill>
                    <a:srgbClr val="000000"/>
                  </a:solidFill>
                  <a:latin typeface="Times New Roman Bold"/>
                  <a:ea typeface="Times New Roman Bold"/>
                  <a:cs typeface="Times New Roman Bold"/>
                  <a:sym typeface="Times New Roman Bold"/>
                </a:rPr>
                <a:t> </a:t>
              </a:r>
              <a:r>
                <a:rPr lang="en-US" sz="6000" b="1">
                  <a:solidFill>
                    <a:srgbClr val="E37026"/>
                  </a:solidFill>
                  <a:latin typeface="Times New Roman Bold"/>
                  <a:ea typeface="Times New Roman Bold"/>
                  <a:cs typeface="Times New Roman Bold"/>
                  <a:sym typeface="Times New Roman Bold"/>
                </a:rPr>
                <a:t>Dataset</a:t>
              </a:r>
            </a:p>
          </p:txBody>
        </p:sp>
      </p:grpSp>
      <p:grpSp>
        <p:nvGrpSpPr>
          <p:cNvPr id="6" name="Group 6"/>
          <p:cNvGrpSpPr/>
          <p:nvPr/>
        </p:nvGrpSpPr>
        <p:grpSpPr>
          <a:xfrm>
            <a:off x="7689627" y="806705"/>
            <a:ext cx="9336502" cy="9015694"/>
            <a:chOff x="0" y="0"/>
            <a:chExt cx="12448669" cy="12020925"/>
          </a:xfrm>
        </p:grpSpPr>
        <p:sp>
          <p:nvSpPr>
            <p:cNvPr id="7" name="Freeform 7"/>
            <p:cNvSpPr/>
            <p:nvPr/>
          </p:nvSpPr>
          <p:spPr>
            <a:xfrm>
              <a:off x="0" y="0"/>
              <a:ext cx="12448670" cy="12020926"/>
            </a:xfrm>
            <a:custGeom>
              <a:avLst/>
              <a:gdLst/>
              <a:ahLst/>
              <a:cxnLst/>
              <a:rect l="l" t="t" r="r" b="b"/>
              <a:pathLst>
                <a:path w="12448670" h="12020926">
                  <a:moveTo>
                    <a:pt x="0" y="0"/>
                  </a:moveTo>
                  <a:lnTo>
                    <a:pt x="12448670" y="0"/>
                  </a:lnTo>
                  <a:lnTo>
                    <a:pt x="12448670" y="12020926"/>
                  </a:lnTo>
                  <a:lnTo>
                    <a:pt x="0" y="12020926"/>
                  </a:lnTo>
                  <a:close/>
                </a:path>
              </a:pathLst>
            </a:custGeom>
            <a:solidFill>
              <a:srgbClr val="000000">
                <a:alpha val="0"/>
              </a:srgbClr>
            </a:solidFill>
          </p:spPr>
        </p:sp>
        <p:sp>
          <p:nvSpPr>
            <p:cNvPr id="8" name="TextBox 8"/>
            <p:cNvSpPr txBox="1"/>
            <p:nvPr/>
          </p:nvSpPr>
          <p:spPr>
            <a:xfrm>
              <a:off x="0" y="-38100"/>
              <a:ext cx="12448669" cy="12059025"/>
            </a:xfrm>
            <a:prstGeom prst="rect">
              <a:avLst/>
            </a:prstGeom>
          </p:spPr>
          <p:txBody>
            <a:bodyPr lIns="0" tIns="0" rIns="0" bIns="0" rtlCol="0" anchor="ctr"/>
            <a:lstStyle/>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amazon prime movies.csv</a:t>
              </a:r>
            </a:p>
            <a:p>
              <a:pPr marL="686057" lvl="2" indent="-228686" algn="l">
                <a:lnSpc>
                  <a:spcPts val="4137"/>
                </a:lnSpc>
              </a:pPr>
              <a:endParaRPr lang="en-US" sz="3849" b="1">
                <a:solidFill>
                  <a:srgbClr val="000000"/>
                </a:solidFill>
                <a:latin typeface="Times New Roman Bold"/>
                <a:ea typeface="Times New Roman Bold"/>
                <a:cs typeface="Times New Roman Bold"/>
                <a:sym typeface="Times New Roman Bold"/>
              </a:endParaRPr>
            </a:p>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No. Of Rows </a:t>
              </a:r>
              <a:r>
                <a:rPr lang="en-US" sz="3849">
                  <a:solidFill>
                    <a:srgbClr val="000000"/>
                  </a:solidFill>
                  <a:latin typeface="Times New Roman"/>
                  <a:ea typeface="Times New Roman"/>
                  <a:cs typeface="Times New Roman"/>
                  <a:sym typeface="Times New Roman"/>
                </a:rPr>
                <a:t>:8128</a:t>
              </a:r>
            </a:p>
            <a:p>
              <a:pPr marL="686057" lvl="2" indent="-228686" algn="l">
                <a:lnSpc>
                  <a:spcPts val="4137"/>
                </a:lnSpc>
              </a:pPr>
              <a:endParaRPr lang="en-US" sz="3849">
                <a:solidFill>
                  <a:srgbClr val="000000"/>
                </a:solidFill>
                <a:latin typeface="Times New Roman"/>
                <a:ea typeface="Times New Roman"/>
                <a:cs typeface="Times New Roman"/>
                <a:sym typeface="Times New Roman"/>
              </a:endParaRPr>
            </a:p>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Size</a:t>
              </a:r>
              <a:r>
                <a:rPr lang="en-US" sz="3849">
                  <a:solidFill>
                    <a:srgbClr val="000000"/>
                  </a:solidFill>
                  <a:latin typeface="Times New Roman"/>
                  <a:ea typeface="Times New Roman"/>
                  <a:cs typeface="Times New Roman"/>
                  <a:sym typeface="Times New Roman"/>
                </a:rPr>
                <a:t> : 2413Kb</a:t>
              </a:r>
            </a:p>
            <a:p>
              <a:pPr marL="686057" lvl="2" indent="-228686" algn="l">
                <a:lnSpc>
                  <a:spcPts val="4137"/>
                </a:lnSpc>
              </a:pPr>
              <a:endParaRPr lang="en-US" sz="3849">
                <a:solidFill>
                  <a:srgbClr val="000000"/>
                </a:solidFill>
                <a:latin typeface="Times New Roman"/>
                <a:ea typeface="Times New Roman"/>
                <a:cs typeface="Times New Roman"/>
                <a:sym typeface="Times New Roman"/>
              </a:endParaRPr>
            </a:p>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Name  Of Columns :</a:t>
              </a:r>
            </a:p>
            <a:p>
              <a:pPr marL="686057" lvl="2" indent="-228686" algn="l">
                <a:lnSpc>
                  <a:spcPts val="3508"/>
                </a:lnSpc>
              </a:pPr>
              <a:endParaRPr lang="en-US" sz="3849" b="1">
                <a:solidFill>
                  <a:srgbClr val="000000"/>
                </a:solidFill>
                <a:latin typeface="Times New Roman Bold"/>
                <a:ea typeface="Times New Roman Bold"/>
                <a:cs typeface="Times New Roman Bold"/>
                <a:sym typeface="Times New Roman Bold"/>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Movie Name</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Language</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IMDb Rating</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Running Time</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Year of Release</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Maturity Rating</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Plot</a:t>
              </a:r>
            </a:p>
            <a:p>
              <a:pPr marL="686057" lvl="2" indent="-228686" algn="ctr">
                <a:lnSpc>
                  <a:spcPts val="3508"/>
                </a:lnSpc>
              </a:pPr>
              <a:endParaRPr lang="en-US" sz="3249">
                <a:solidFill>
                  <a:srgbClr val="000000"/>
                </a:solidFill>
                <a:latin typeface="Times New Roman"/>
                <a:ea typeface="Times New Roman"/>
                <a:cs typeface="Times New Roman"/>
                <a:sym typeface="Times New Roman"/>
              </a:endParaRPr>
            </a:p>
          </p:txBody>
        </p:sp>
      </p:grpSp>
      <p:grpSp>
        <p:nvGrpSpPr>
          <p:cNvPr id="9" name="Group 9"/>
          <p:cNvGrpSpPr/>
          <p:nvPr/>
        </p:nvGrpSpPr>
        <p:grpSpPr>
          <a:xfrm>
            <a:off x="16736786" y="9125034"/>
            <a:ext cx="1799749" cy="1012412"/>
            <a:chOff x="0" y="0"/>
            <a:chExt cx="2399666" cy="1349883"/>
          </a:xfrm>
        </p:grpSpPr>
        <p:sp>
          <p:nvSpPr>
            <p:cNvPr id="10" name="Freeform 10" descr="A blue drop of water  AI-generated content may be incorrect."/>
            <p:cNvSpPr/>
            <p:nvPr/>
          </p:nvSpPr>
          <p:spPr>
            <a:xfrm>
              <a:off x="0" y="0"/>
              <a:ext cx="2399665" cy="1349883"/>
            </a:xfrm>
            <a:custGeom>
              <a:avLst/>
              <a:gdLst/>
              <a:ahLst/>
              <a:cxnLst/>
              <a:rect l="l" t="t" r="r" b="b"/>
              <a:pathLst>
                <a:path w="2399665" h="1349883">
                  <a:moveTo>
                    <a:pt x="0" y="0"/>
                  </a:moveTo>
                  <a:lnTo>
                    <a:pt x="2399665" y="0"/>
                  </a:lnTo>
                  <a:lnTo>
                    <a:pt x="2399665" y="1349883"/>
                  </a:lnTo>
                  <a:lnTo>
                    <a:pt x="0" y="1349883"/>
                  </a:lnTo>
                  <a:lnTo>
                    <a:pt x="0" y="0"/>
                  </a:lnTo>
                  <a:close/>
                </a:path>
              </a:pathLst>
            </a:custGeom>
            <a:blipFill>
              <a:blip r:embed="rId4"/>
              <a:stretch>
                <a:fillRect l="-2" r="-2"/>
              </a:stretch>
            </a:blipFill>
          </p:spPr>
        </p:sp>
      </p:grpSp>
      <p:grpSp>
        <p:nvGrpSpPr>
          <p:cNvPr id="11" name="Group 11"/>
          <p:cNvGrpSpPr/>
          <p:nvPr/>
        </p:nvGrpSpPr>
        <p:grpSpPr>
          <a:xfrm>
            <a:off x="1028700" y="1028700"/>
            <a:ext cx="3781514" cy="3781514"/>
            <a:chOff x="0" y="0"/>
            <a:chExt cx="5042019" cy="5042019"/>
          </a:xfrm>
        </p:grpSpPr>
        <p:sp>
          <p:nvSpPr>
            <p:cNvPr id="12" name="Freeform 12"/>
            <p:cNvSpPr/>
            <p:nvPr/>
          </p:nvSpPr>
          <p:spPr>
            <a:xfrm>
              <a:off x="0" y="0"/>
              <a:ext cx="5042027" cy="5042027"/>
            </a:xfrm>
            <a:custGeom>
              <a:avLst/>
              <a:gdLst/>
              <a:ahLst/>
              <a:cxnLst/>
              <a:rect l="l" t="t" r="r" b="b"/>
              <a:pathLst>
                <a:path w="5042027" h="5042027">
                  <a:moveTo>
                    <a:pt x="0" y="0"/>
                  </a:moveTo>
                  <a:lnTo>
                    <a:pt x="5042027" y="0"/>
                  </a:lnTo>
                  <a:lnTo>
                    <a:pt x="5042027" y="5042027"/>
                  </a:lnTo>
                  <a:lnTo>
                    <a:pt x="0" y="5042027"/>
                  </a:lnTo>
                  <a:lnTo>
                    <a:pt x="0" y="0"/>
                  </a:lnTo>
                  <a:close/>
                </a:path>
              </a:pathLst>
            </a:custGeom>
            <a:blipFill>
              <a:blip r:embed="rId5"/>
              <a:stretch>
                <a:fillRect/>
              </a:stretch>
            </a:blipFill>
          </p:spPr>
        </p:sp>
      </p:grpSp>
      <p:sp>
        <p:nvSpPr>
          <p:cNvPr id="13" name="Freeform 13"/>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t="-94" b="-94"/>
            </a:stretch>
          </a:blipFill>
        </p:spPr>
      </p:sp>
      <p:sp>
        <p:nvSpPr>
          <p:cNvPr id="14" name="Freeform 14"/>
          <p:cNvSpPr/>
          <p:nvPr/>
        </p:nvSpPr>
        <p:spPr>
          <a:xfrm>
            <a:off x="13751552" y="3838812"/>
            <a:ext cx="4262034" cy="4114800"/>
          </a:xfrm>
          <a:custGeom>
            <a:avLst/>
            <a:gdLst/>
            <a:ahLst/>
            <a:cxnLst/>
            <a:rect l="l" t="t" r="r" b="b"/>
            <a:pathLst>
              <a:path w="4262034" h="4114800">
                <a:moveTo>
                  <a:pt x="0" y="0"/>
                </a:moveTo>
                <a:lnTo>
                  <a:pt x="4262034" y="0"/>
                </a:lnTo>
                <a:lnTo>
                  <a:pt x="4262034" y="4114800"/>
                </a:lnTo>
                <a:lnTo>
                  <a:pt x="0" y="4114800"/>
                </a:lnTo>
                <a:lnTo>
                  <a:pt x="0" y="0"/>
                </a:lnTo>
                <a:close/>
              </a:path>
            </a:pathLst>
          </a:custGeom>
          <a:blipFill>
            <a:blip r:embed="rId8">
              <a:alphaModFix amt="5000"/>
              <a:extLst>
                <a:ext uri="{96DAC541-7B7A-43D3-8B79-37D633B846F1}">
                  <asvg:svgBlip xmlns:asvg="http://schemas.microsoft.com/office/drawing/2016/SVG/main" r:embed="rId9"/>
                </a:ext>
              </a:extLst>
            </a:blip>
            <a:stretch>
              <a:fillRect t="-55" b="-55"/>
            </a:stretch>
          </a:blipFill>
        </p:spPr>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0826"/>
            <a:ext cx="6670962" cy="10467826"/>
          </a:xfrm>
          <a:custGeom>
            <a:avLst/>
            <a:gdLst/>
            <a:ahLst/>
            <a:cxnLst/>
            <a:rect l="l" t="t" r="r" b="b"/>
            <a:pathLst>
              <a:path w="6670962" h="10467826">
                <a:moveTo>
                  <a:pt x="0" y="0"/>
                </a:moveTo>
                <a:lnTo>
                  <a:pt x="6670962" y="0"/>
                </a:lnTo>
                <a:lnTo>
                  <a:pt x="6670962"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581858"/>
            <a:ext cx="5401290" cy="8183023"/>
            <a:chOff x="0" y="0"/>
            <a:chExt cx="7201720" cy="10910697"/>
          </a:xfrm>
        </p:grpSpPr>
        <p:sp>
          <p:nvSpPr>
            <p:cNvPr id="4" name="Freeform 4"/>
            <p:cNvSpPr/>
            <p:nvPr/>
          </p:nvSpPr>
          <p:spPr>
            <a:xfrm>
              <a:off x="0" y="0"/>
              <a:ext cx="7201720" cy="10910697"/>
            </a:xfrm>
            <a:custGeom>
              <a:avLst/>
              <a:gdLst/>
              <a:ahLst/>
              <a:cxnLst/>
              <a:rect l="l" t="t" r="r" b="b"/>
              <a:pathLst>
                <a:path w="7201720" h="10910697">
                  <a:moveTo>
                    <a:pt x="0" y="0"/>
                  </a:moveTo>
                  <a:lnTo>
                    <a:pt x="7201720" y="0"/>
                  </a:lnTo>
                  <a:lnTo>
                    <a:pt x="7201720" y="10910697"/>
                  </a:lnTo>
                  <a:lnTo>
                    <a:pt x="0" y="10910697"/>
                  </a:lnTo>
                  <a:close/>
                </a:path>
              </a:pathLst>
            </a:custGeom>
            <a:solidFill>
              <a:srgbClr val="000000">
                <a:alpha val="0"/>
              </a:srgbClr>
            </a:solidFill>
          </p:spPr>
        </p:sp>
        <p:sp>
          <p:nvSpPr>
            <p:cNvPr id="5" name="TextBox 5"/>
            <p:cNvSpPr txBox="1"/>
            <p:nvPr/>
          </p:nvSpPr>
          <p:spPr>
            <a:xfrm>
              <a:off x="0" y="-47625"/>
              <a:ext cx="7201720" cy="10958322"/>
            </a:xfrm>
            <a:prstGeom prst="rect">
              <a:avLst/>
            </a:prstGeom>
          </p:spPr>
          <p:txBody>
            <a:bodyPr lIns="0" tIns="0" rIns="0" bIns="0" rtlCol="0" anchor="ctr"/>
            <a:lstStyle/>
            <a:p>
              <a:pPr algn="l">
                <a:lnSpc>
                  <a:spcPts val="6480"/>
                </a:lnSpc>
              </a:pPr>
              <a:r>
                <a:rPr lang="en-US" sz="6000" b="1">
                  <a:solidFill>
                    <a:srgbClr val="000000"/>
                  </a:solidFill>
                  <a:latin typeface="Times New Roman Bold"/>
                  <a:ea typeface="Times New Roman Bold"/>
                  <a:cs typeface="Times New Roman Bold"/>
                  <a:sym typeface="Times New Roman Bold"/>
                </a:rPr>
                <a:t>Data Description</a:t>
              </a:r>
            </a:p>
            <a:p>
              <a:pPr algn="l">
                <a:lnSpc>
                  <a:spcPts val="6480"/>
                </a:lnSpc>
              </a:pPr>
              <a:r>
                <a:rPr lang="en-US" sz="6000" b="1">
                  <a:solidFill>
                    <a:srgbClr val="E37026"/>
                  </a:solidFill>
                  <a:latin typeface="Times New Roman Bold"/>
                  <a:ea typeface="Times New Roman Bold"/>
                  <a:cs typeface="Times New Roman Bold"/>
                  <a:sym typeface="Times New Roman Bold"/>
                </a:rPr>
                <a:t>Netflix Dataset</a:t>
              </a:r>
            </a:p>
          </p:txBody>
        </p:sp>
      </p:grpSp>
      <p:grpSp>
        <p:nvGrpSpPr>
          <p:cNvPr id="6" name="Group 6"/>
          <p:cNvGrpSpPr/>
          <p:nvPr/>
        </p:nvGrpSpPr>
        <p:grpSpPr>
          <a:xfrm>
            <a:off x="7400283" y="255062"/>
            <a:ext cx="9336502" cy="11435044"/>
            <a:chOff x="0" y="0"/>
            <a:chExt cx="12448669" cy="15246725"/>
          </a:xfrm>
        </p:grpSpPr>
        <p:sp>
          <p:nvSpPr>
            <p:cNvPr id="7" name="Freeform 7"/>
            <p:cNvSpPr/>
            <p:nvPr/>
          </p:nvSpPr>
          <p:spPr>
            <a:xfrm>
              <a:off x="0" y="0"/>
              <a:ext cx="12448670" cy="15246725"/>
            </a:xfrm>
            <a:custGeom>
              <a:avLst/>
              <a:gdLst/>
              <a:ahLst/>
              <a:cxnLst/>
              <a:rect l="l" t="t" r="r" b="b"/>
              <a:pathLst>
                <a:path w="12448670" h="15246725">
                  <a:moveTo>
                    <a:pt x="0" y="0"/>
                  </a:moveTo>
                  <a:lnTo>
                    <a:pt x="12448670" y="0"/>
                  </a:lnTo>
                  <a:lnTo>
                    <a:pt x="12448670" y="15246725"/>
                  </a:lnTo>
                  <a:lnTo>
                    <a:pt x="0" y="15246725"/>
                  </a:lnTo>
                  <a:close/>
                </a:path>
              </a:pathLst>
            </a:custGeom>
            <a:solidFill>
              <a:srgbClr val="000000">
                <a:alpha val="0"/>
              </a:srgbClr>
            </a:solidFill>
          </p:spPr>
        </p:sp>
        <p:sp>
          <p:nvSpPr>
            <p:cNvPr id="8" name="TextBox 8"/>
            <p:cNvSpPr txBox="1"/>
            <p:nvPr/>
          </p:nvSpPr>
          <p:spPr>
            <a:xfrm>
              <a:off x="0" y="-38100"/>
              <a:ext cx="12448669" cy="15284825"/>
            </a:xfrm>
            <a:prstGeom prst="rect">
              <a:avLst/>
            </a:prstGeom>
          </p:spPr>
          <p:txBody>
            <a:bodyPr lIns="0" tIns="0" rIns="0" bIns="0" rtlCol="0" anchor="ctr"/>
            <a:lstStyle/>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netflix_titles.csv</a:t>
              </a:r>
            </a:p>
            <a:p>
              <a:pPr marL="686057" lvl="2" indent="-228686" algn="l">
                <a:lnSpc>
                  <a:spcPts val="1624"/>
                </a:lnSpc>
              </a:pPr>
              <a:endParaRPr lang="en-US" sz="3849" b="1">
                <a:solidFill>
                  <a:srgbClr val="000000"/>
                </a:solidFill>
                <a:latin typeface="Times New Roman Bold"/>
                <a:ea typeface="Times New Roman Bold"/>
                <a:cs typeface="Times New Roman Bold"/>
                <a:sym typeface="Times New Roman Bold"/>
              </a:endParaRPr>
            </a:p>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No. Of Rows </a:t>
              </a:r>
              <a:r>
                <a:rPr lang="en-US" sz="3849">
                  <a:solidFill>
                    <a:srgbClr val="000000"/>
                  </a:solidFill>
                  <a:latin typeface="Times New Roman"/>
                  <a:ea typeface="Times New Roman"/>
                  <a:cs typeface="Times New Roman"/>
                  <a:sym typeface="Times New Roman"/>
                </a:rPr>
                <a:t>:8808</a:t>
              </a:r>
            </a:p>
            <a:p>
              <a:pPr marL="686057" lvl="2" indent="-228686" algn="l">
                <a:lnSpc>
                  <a:spcPts val="1624"/>
                </a:lnSpc>
              </a:pPr>
              <a:endParaRPr lang="en-US" sz="3849">
                <a:solidFill>
                  <a:srgbClr val="000000"/>
                </a:solidFill>
                <a:latin typeface="Times New Roman"/>
                <a:ea typeface="Times New Roman"/>
                <a:cs typeface="Times New Roman"/>
                <a:sym typeface="Times New Roman"/>
              </a:endParaRPr>
            </a:p>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Size</a:t>
              </a:r>
              <a:r>
                <a:rPr lang="en-US" sz="3849">
                  <a:solidFill>
                    <a:srgbClr val="000000"/>
                  </a:solidFill>
                  <a:latin typeface="Times New Roman"/>
                  <a:ea typeface="Times New Roman"/>
                  <a:cs typeface="Times New Roman"/>
                  <a:sym typeface="Times New Roman"/>
                </a:rPr>
                <a:t> : 3320Kb</a:t>
              </a:r>
            </a:p>
            <a:p>
              <a:pPr marL="686057" lvl="2" indent="-228686" algn="l">
                <a:lnSpc>
                  <a:spcPts val="1624"/>
                </a:lnSpc>
              </a:pPr>
              <a:endParaRPr lang="en-US" sz="3849">
                <a:solidFill>
                  <a:srgbClr val="000000"/>
                </a:solidFill>
                <a:latin typeface="Times New Roman"/>
                <a:ea typeface="Times New Roman"/>
                <a:cs typeface="Times New Roman"/>
                <a:sym typeface="Times New Roman"/>
              </a:endParaRPr>
            </a:p>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Name  Of Columns :</a:t>
              </a:r>
            </a:p>
            <a:p>
              <a:pPr marL="686057" lvl="2" indent="-228686" algn="l">
                <a:lnSpc>
                  <a:spcPts val="1624"/>
                </a:lnSpc>
              </a:pPr>
              <a:endParaRPr lang="en-US" sz="3849" b="1">
                <a:solidFill>
                  <a:srgbClr val="000000"/>
                </a:solidFill>
                <a:latin typeface="Times New Roman Bold"/>
                <a:ea typeface="Times New Roman Bold"/>
                <a:cs typeface="Times New Roman Bold"/>
                <a:sym typeface="Times New Roman Bold"/>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show_id</a:t>
              </a:r>
            </a:p>
            <a:p>
              <a:pPr marL="742822" lvl="2" indent="-247607" algn="l">
                <a:lnSpc>
                  <a:spcPts val="1624"/>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type</a:t>
              </a:r>
            </a:p>
            <a:p>
              <a:pPr marL="742822" lvl="2" indent="-247607" algn="l">
                <a:lnSpc>
                  <a:spcPts val="1624"/>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title</a:t>
              </a:r>
            </a:p>
            <a:p>
              <a:pPr marL="742822" lvl="2" indent="-247607" algn="l">
                <a:lnSpc>
                  <a:spcPts val="1624"/>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director</a:t>
              </a:r>
            </a:p>
            <a:p>
              <a:pPr marL="742822" lvl="2" indent="-247607" algn="l">
                <a:lnSpc>
                  <a:spcPts val="1624"/>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cast</a:t>
              </a:r>
            </a:p>
            <a:p>
              <a:pPr marL="742822" lvl="2" indent="-247607" algn="l">
                <a:lnSpc>
                  <a:spcPts val="1624"/>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country</a:t>
              </a:r>
            </a:p>
            <a:p>
              <a:pPr marL="742822" lvl="2" indent="-247607" algn="l">
                <a:lnSpc>
                  <a:spcPts val="1624"/>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date_added</a:t>
              </a:r>
            </a:p>
            <a:p>
              <a:pPr marL="742822" lvl="2" indent="-247607" algn="l">
                <a:lnSpc>
                  <a:spcPts val="1624"/>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release_year</a:t>
              </a:r>
            </a:p>
            <a:p>
              <a:pPr marL="742822" lvl="2" indent="-247607" algn="l">
                <a:lnSpc>
                  <a:spcPts val="1624"/>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rating</a:t>
              </a:r>
            </a:p>
            <a:p>
              <a:pPr marL="742822" lvl="2" indent="-247607" algn="l">
                <a:lnSpc>
                  <a:spcPts val="1624"/>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duration</a:t>
              </a:r>
            </a:p>
            <a:p>
              <a:pPr marL="742822" lvl="2" indent="-247607" algn="l">
                <a:lnSpc>
                  <a:spcPts val="1624"/>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listed_in</a:t>
              </a:r>
            </a:p>
            <a:p>
              <a:pPr marL="742822" lvl="2" indent="-247607" algn="l">
                <a:lnSpc>
                  <a:spcPts val="1624"/>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buFont typeface="Arial"/>
                <a:buChar char="⚬"/>
              </a:pPr>
              <a:r>
                <a:rPr lang="en-US" sz="3249">
                  <a:solidFill>
                    <a:srgbClr val="000000"/>
                  </a:solidFill>
                  <a:latin typeface="Times New Roman"/>
                  <a:ea typeface="Times New Roman"/>
                  <a:cs typeface="Times New Roman"/>
                  <a:sym typeface="Times New Roman"/>
                </a:rPr>
                <a:t>description</a:t>
              </a:r>
            </a:p>
            <a:p>
              <a:pPr marL="742822" lvl="2" indent="-247607" algn="l">
                <a:lnSpc>
                  <a:spcPts val="3508"/>
                </a:lnSpc>
              </a:pPr>
              <a:endParaRPr lang="en-US" sz="3249">
                <a:solidFill>
                  <a:srgbClr val="000000"/>
                </a:solidFill>
                <a:latin typeface="Times New Roman"/>
                <a:ea typeface="Times New Roman"/>
                <a:cs typeface="Times New Roman"/>
                <a:sym typeface="Times New Roman"/>
              </a:endParaRPr>
            </a:p>
            <a:p>
              <a:pPr marL="742822" lvl="2" indent="-247607" algn="l">
                <a:lnSpc>
                  <a:spcPts val="3508"/>
                </a:lnSpc>
              </a:pPr>
              <a:endParaRPr lang="en-US" sz="3249">
                <a:solidFill>
                  <a:srgbClr val="000000"/>
                </a:solidFill>
                <a:latin typeface="Times New Roman"/>
                <a:ea typeface="Times New Roman"/>
                <a:cs typeface="Times New Roman"/>
                <a:sym typeface="Times New Roman"/>
              </a:endParaRPr>
            </a:p>
          </p:txBody>
        </p:sp>
      </p:grpSp>
      <p:grpSp>
        <p:nvGrpSpPr>
          <p:cNvPr id="9" name="Group 9"/>
          <p:cNvGrpSpPr/>
          <p:nvPr/>
        </p:nvGrpSpPr>
        <p:grpSpPr>
          <a:xfrm>
            <a:off x="16736786" y="9125034"/>
            <a:ext cx="1799749" cy="1012412"/>
            <a:chOff x="0" y="0"/>
            <a:chExt cx="2399666" cy="1349883"/>
          </a:xfrm>
        </p:grpSpPr>
        <p:sp>
          <p:nvSpPr>
            <p:cNvPr id="10" name="Freeform 10" descr="A blue drop of water  AI-generated content may be incorrect."/>
            <p:cNvSpPr/>
            <p:nvPr/>
          </p:nvSpPr>
          <p:spPr>
            <a:xfrm>
              <a:off x="0" y="0"/>
              <a:ext cx="2399665" cy="1349883"/>
            </a:xfrm>
            <a:custGeom>
              <a:avLst/>
              <a:gdLst/>
              <a:ahLst/>
              <a:cxnLst/>
              <a:rect l="l" t="t" r="r" b="b"/>
              <a:pathLst>
                <a:path w="2399665" h="1349883">
                  <a:moveTo>
                    <a:pt x="0" y="0"/>
                  </a:moveTo>
                  <a:lnTo>
                    <a:pt x="2399665" y="0"/>
                  </a:lnTo>
                  <a:lnTo>
                    <a:pt x="2399665" y="1349883"/>
                  </a:lnTo>
                  <a:lnTo>
                    <a:pt x="0" y="1349883"/>
                  </a:lnTo>
                  <a:lnTo>
                    <a:pt x="0" y="0"/>
                  </a:lnTo>
                  <a:close/>
                </a:path>
              </a:pathLst>
            </a:custGeom>
            <a:blipFill>
              <a:blip r:embed="rId4"/>
              <a:stretch>
                <a:fillRect l="-2" r="-2"/>
              </a:stretch>
            </a:blipFill>
          </p:spPr>
        </p:sp>
      </p:grpSp>
      <p:grpSp>
        <p:nvGrpSpPr>
          <p:cNvPr id="11" name="Group 11"/>
          <p:cNvGrpSpPr/>
          <p:nvPr/>
        </p:nvGrpSpPr>
        <p:grpSpPr>
          <a:xfrm>
            <a:off x="1019175" y="1028700"/>
            <a:ext cx="3639825" cy="3639825"/>
            <a:chOff x="0" y="0"/>
            <a:chExt cx="4853100" cy="4853100"/>
          </a:xfrm>
        </p:grpSpPr>
        <p:sp>
          <p:nvSpPr>
            <p:cNvPr id="12" name="Freeform 12"/>
            <p:cNvSpPr/>
            <p:nvPr/>
          </p:nvSpPr>
          <p:spPr>
            <a:xfrm>
              <a:off x="0" y="0"/>
              <a:ext cx="4853051" cy="4853051"/>
            </a:xfrm>
            <a:custGeom>
              <a:avLst/>
              <a:gdLst/>
              <a:ahLst/>
              <a:cxnLst/>
              <a:rect l="l" t="t" r="r" b="b"/>
              <a:pathLst>
                <a:path w="4853051" h="4853051">
                  <a:moveTo>
                    <a:pt x="0" y="0"/>
                  </a:moveTo>
                  <a:lnTo>
                    <a:pt x="4853051" y="0"/>
                  </a:lnTo>
                  <a:lnTo>
                    <a:pt x="4853051" y="4853051"/>
                  </a:lnTo>
                  <a:lnTo>
                    <a:pt x="0" y="4853051"/>
                  </a:lnTo>
                  <a:lnTo>
                    <a:pt x="0" y="0"/>
                  </a:lnTo>
                  <a:close/>
                </a:path>
              </a:pathLst>
            </a:custGeom>
            <a:blipFill>
              <a:blip r:embed="rId5"/>
              <a:stretch>
                <a:fillRect r="-1" b="-1"/>
              </a:stretch>
            </a:blipFill>
          </p:spPr>
        </p:sp>
      </p:grpSp>
      <p:sp>
        <p:nvSpPr>
          <p:cNvPr id="13" name="Freeform 13"/>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t="-94" b="-94"/>
            </a:stretch>
          </a:blipFill>
        </p:spPr>
      </p:sp>
      <p:sp>
        <p:nvSpPr>
          <p:cNvPr id="14" name="Freeform 14"/>
          <p:cNvSpPr/>
          <p:nvPr/>
        </p:nvSpPr>
        <p:spPr>
          <a:xfrm>
            <a:off x="13751552" y="3838812"/>
            <a:ext cx="4262034" cy="4114800"/>
          </a:xfrm>
          <a:custGeom>
            <a:avLst/>
            <a:gdLst/>
            <a:ahLst/>
            <a:cxnLst/>
            <a:rect l="l" t="t" r="r" b="b"/>
            <a:pathLst>
              <a:path w="4262034" h="4114800">
                <a:moveTo>
                  <a:pt x="0" y="0"/>
                </a:moveTo>
                <a:lnTo>
                  <a:pt x="4262034" y="0"/>
                </a:lnTo>
                <a:lnTo>
                  <a:pt x="4262034" y="4114800"/>
                </a:lnTo>
                <a:lnTo>
                  <a:pt x="0" y="4114800"/>
                </a:lnTo>
                <a:lnTo>
                  <a:pt x="0" y="0"/>
                </a:lnTo>
                <a:close/>
              </a:path>
            </a:pathLst>
          </a:custGeom>
          <a:blipFill>
            <a:blip r:embed="rId8">
              <a:alphaModFix amt="5000"/>
              <a:extLst>
                <a:ext uri="{96DAC541-7B7A-43D3-8B79-37D633B846F1}">
                  <asvg:svgBlip xmlns:asvg="http://schemas.microsoft.com/office/drawing/2016/SVG/main" r:embed="rId9"/>
                </a:ext>
              </a:extLst>
            </a:blip>
            <a:stretch>
              <a:fillRect t="-55" b="-55"/>
            </a:stretch>
          </a:blipFill>
        </p:spPr>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0826"/>
            <a:ext cx="6670962" cy="10467826"/>
          </a:xfrm>
          <a:custGeom>
            <a:avLst/>
            <a:gdLst/>
            <a:ahLst/>
            <a:cxnLst/>
            <a:rect l="l" t="t" r="r" b="b"/>
            <a:pathLst>
              <a:path w="6670962" h="10467826">
                <a:moveTo>
                  <a:pt x="0" y="0"/>
                </a:moveTo>
                <a:lnTo>
                  <a:pt x="6670962" y="0"/>
                </a:lnTo>
                <a:lnTo>
                  <a:pt x="6670962"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613904"/>
            <a:ext cx="5401290" cy="8183023"/>
            <a:chOff x="0" y="0"/>
            <a:chExt cx="7201720" cy="10910697"/>
          </a:xfrm>
        </p:grpSpPr>
        <p:sp>
          <p:nvSpPr>
            <p:cNvPr id="4" name="Freeform 4"/>
            <p:cNvSpPr/>
            <p:nvPr/>
          </p:nvSpPr>
          <p:spPr>
            <a:xfrm>
              <a:off x="0" y="0"/>
              <a:ext cx="7201720" cy="10910697"/>
            </a:xfrm>
            <a:custGeom>
              <a:avLst/>
              <a:gdLst/>
              <a:ahLst/>
              <a:cxnLst/>
              <a:rect l="l" t="t" r="r" b="b"/>
              <a:pathLst>
                <a:path w="7201720" h="10910697">
                  <a:moveTo>
                    <a:pt x="0" y="0"/>
                  </a:moveTo>
                  <a:lnTo>
                    <a:pt x="7201720" y="0"/>
                  </a:lnTo>
                  <a:lnTo>
                    <a:pt x="7201720" y="10910697"/>
                  </a:lnTo>
                  <a:lnTo>
                    <a:pt x="0" y="10910697"/>
                  </a:lnTo>
                  <a:close/>
                </a:path>
              </a:pathLst>
            </a:custGeom>
            <a:solidFill>
              <a:srgbClr val="000000">
                <a:alpha val="0"/>
              </a:srgbClr>
            </a:solidFill>
          </p:spPr>
        </p:sp>
        <p:sp>
          <p:nvSpPr>
            <p:cNvPr id="5" name="TextBox 5"/>
            <p:cNvSpPr txBox="1"/>
            <p:nvPr/>
          </p:nvSpPr>
          <p:spPr>
            <a:xfrm>
              <a:off x="0" y="-47625"/>
              <a:ext cx="7201720" cy="10958322"/>
            </a:xfrm>
            <a:prstGeom prst="rect">
              <a:avLst/>
            </a:prstGeom>
          </p:spPr>
          <p:txBody>
            <a:bodyPr lIns="0" tIns="0" rIns="0" bIns="0" rtlCol="0" anchor="ctr"/>
            <a:lstStyle/>
            <a:p>
              <a:pPr algn="l">
                <a:lnSpc>
                  <a:spcPts val="6480"/>
                </a:lnSpc>
              </a:pPr>
              <a:r>
                <a:rPr lang="en-US" sz="6000" b="1">
                  <a:solidFill>
                    <a:srgbClr val="000000"/>
                  </a:solidFill>
                  <a:latin typeface="Times New Roman Bold"/>
                  <a:ea typeface="Times New Roman Bold"/>
                  <a:cs typeface="Times New Roman Bold"/>
                  <a:sym typeface="Times New Roman Bold"/>
                </a:rPr>
                <a:t>Data Description</a:t>
              </a:r>
            </a:p>
            <a:p>
              <a:pPr algn="l">
                <a:lnSpc>
                  <a:spcPts val="6480"/>
                </a:lnSpc>
              </a:pPr>
              <a:r>
                <a:rPr lang="en-US" sz="6000" b="1">
                  <a:solidFill>
                    <a:srgbClr val="E37026"/>
                  </a:solidFill>
                  <a:latin typeface="Times New Roman Bold"/>
                  <a:ea typeface="Times New Roman Bold"/>
                  <a:cs typeface="Times New Roman Bold"/>
                  <a:sym typeface="Times New Roman Bold"/>
                </a:rPr>
                <a:t>Disney Dataset</a:t>
              </a:r>
            </a:p>
          </p:txBody>
        </p:sp>
      </p:grpSp>
      <p:grpSp>
        <p:nvGrpSpPr>
          <p:cNvPr id="6" name="Group 6"/>
          <p:cNvGrpSpPr/>
          <p:nvPr/>
        </p:nvGrpSpPr>
        <p:grpSpPr>
          <a:xfrm>
            <a:off x="7340082" y="0"/>
            <a:ext cx="9396704" cy="10977753"/>
            <a:chOff x="0" y="0"/>
            <a:chExt cx="12448669" cy="14543230"/>
          </a:xfrm>
        </p:grpSpPr>
        <p:sp>
          <p:nvSpPr>
            <p:cNvPr id="7" name="Freeform 7"/>
            <p:cNvSpPr/>
            <p:nvPr/>
          </p:nvSpPr>
          <p:spPr>
            <a:xfrm>
              <a:off x="0" y="0"/>
              <a:ext cx="12448670" cy="14543230"/>
            </a:xfrm>
            <a:custGeom>
              <a:avLst/>
              <a:gdLst/>
              <a:ahLst/>
              <a:cxnLst/>
              <a:rect l="l" t="t" r="r" b="b"/>
              <a:pathLst>
                <a:path w="12448670" h="14543230">
                  <a:moveTo>
                    <a:pt x="0" y="0"/>
                  </a:moveTo>
                  <a:lnTo>
                    <a:pt x="12448670" y="0"/>
                  </a:lnTo>
                  <a:lnTo>
                    <a:pt x="12448670" y="14543230"/>
                  </a:lnTo>
                  <a:lnTo>
                    <a:pt x="0" y="14543230"/>
                  </a:lnTo>
                  <a:close/>
                </a:path>
              </a:pathLst>
            </a:custGeom>
            <a:solidFill>
              <a:srgbClr val="000000">
                <a:alpha val="0"/>
              </a:srgbClr>
            </a:solidFill>
          </p:spPr>
        </p:sp>
        <p:sp>
          <p:nvSpPr>
            <p:cNvPr id="8" name="TextBox 8"/>
            <p:cNvSpPr txBox="1"/>
            <p:nvPr/>
          </p:nvSpPr>
          <p:spPr>
            <a:xfrm>
              <a:off x="0" y="-38100"/>
              <a:ext cx="12448669" cy="14581330"/>
            </a:xfrm>
            <a:prstGeom prst="rect">
              <a:avLst/>
            </a:prstGeom>
          </p:spPr>
          <p:txBody>
            <a:bodyPr lIns="0" tIns="0" rIns="0" bIns="0" rtlCol="0" anchor="ctr"/>
            <a:lstStyle/>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disney_plus_shows.csv</a:t>
              </a:r>
            </a:p>
            <a:p>
              <a:pPr marL="686057" lvl="2" indent="-228686" algn="l">
                <a:lnSpc>
                  <a:spcPts val="1624"/>
                </a:lnSpc>
              </a:pPr>
              <a:endParaRPr lang="en-US" sz="3849" b="1">
                <a:solidFill>
                  <a:srgbClr val="000000"/>
                </a:solidFill>
                <a:latin typeface="Times New Roman Bold"/>
                <a:ea typeface="Times New Roman Bold"/>
                <a:cs typeface="Times New Roman Bold"/>
                <a:sym typeface="Times New Roman Bold"/>
              </a:endParaRPr>
            </a:p>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No. Of Rows </a:t>
              </a:r>
              <a:r>
                <a:rPr lang="en-US" sz="3849">
                  <a:solidFill>
                    <a:srgbClr val="000000"/>
                  </a:solidFill>
                  <a:latin typeface="Times New Roman"/>
                  <a:ea typeface="Times New Roman"/>
                  <a:cs typeface="Times New Roman"/>
                  <a:sym typeface="Times New Roman"/>
                </a:rPr>
                <a:t>:993</a:t>
              </a:r>
            </a:p>
            <a:p>
              <a:pPr marL="686057" lvl="2" indent="-228686" algn="l">
                <a:lnSpc>
                  <a:spcPts val="1624"/>
                </a:lnSpc>
              </a:pPr>
              <a:endParaRPr lang="en-US" sz="3849">
                <a:solidFill>
                  <a:srgbClr val="000000"/>
                </a:solidFill>
                <a:latin typeface="Times New Roman"/>
                <a:ea typeface="Times New Roman"/>
                <a:cs typeface="Times New Roman"/>
                <a:sym typeface="Times New Roman"/>
              </a:endParaRPr>
            </a:p>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Size</a:t>
              </a:r>
              <a:r>
                <a:rPr lang="en-US" sz="3849">
                  <a:solidFill>
                    <a:srgbClr val="000000"/>
                  </a:solidFill>
                  <a:latin typeface="Times New Roman"/>
                  <a:ea typeface="Times New Roman"/>
                  <a:cs typeface="Times New Roman"/>
                  <a:sym typeface="Times New Roman"/>
                </a:rPr>
                <a:t> : 409Kb</a:t>
              </a:r>
            </a:p>
            <a:p>
              <a:pPr marL="686057" lvl="2" indent="-228686" algn="l">
                <a:lnSpc>
                  <a:spcPts val="1624"/>
                </a:lnSpc>
              </a:pPr>
              <a:endParaRPr lang="en-US" sz="3849">
                <a:solidFill>
                  <a:srgbClr val="000000"/>
                </a:solidFill>
                <a:latin typeface="Times New Roman"/>
                <a:ea typeface="Times New Roman"/>
                <a:cs typeface="Times New Roman"/>
                <a:sym typeface="Times New Roman"/>
              </a:endParaRPr>
            </a:p>
            <a:p>
              <a:pPr marL="812753" lvl="2" indent="-270918" algn="l">
                <a:lnSpc>
                  <a:spcPts val="4156"/>
                </a:lnSpc>
                <a:buFont typeface="Arial"/>
                <a:buChar char="⚬"/>
              </a:pPr>
              <a:r>
                <a:rPr lang="en-US" sz="3849" b="1">
                  <a:solidFill>
                    <a:srgbClr val="000000"/>
                  </a:solidFill>
                  <a:latin typeface="Times New Roman Bold"/>
                  <a:ea typeface="Times New Roman Bold"/>
                  <a:cs typeface="Times New Roman Bold"/>
                  <a:sym typeface="Times New Roman Bold"/>
                </a:rPr>
                <a:t>Name  Of Columns :</a:t>
              </a:r>
            </a:p>
            <a:p>
              <a:pPr marL="686057" lvl="2" indent="-228686" algn="l">
                <a:lnSpc>
                  <a:spcPts val="3508"/>
                </a:lnSpc>
              </a:pPr>
              <a:endParaRPr lang="en-US" sz="3849" b="1">
                <a:solidFill>
                  <a:srgbClr val="000000"/>
                </a:solidFill>
                <a:latin typeface="Times New Roman Bold"/>
                <a:ea typeface="Times New Roman Bold"/>
                <a:cs typeface="Times New Roman Bold"/>
                <a:sym typeface="Times New Roman Bold"/>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imdb_id                      runtime</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genre                           director</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title                              actors</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plot                             country     </a:t>
              </a:r>
            </a:p>
            <a:p>
              <a:pPr marL="147812" lvl="2" indent="-49271" algn="l">
                <a:lnSpc>
                  <a:spcPts val="755"/>
                </a:lnSpc>
              </a:pPr>
              <a:r>
                <a:rPr lang="en-US" sz="699">
                  <a:solidFill>
                    <a:srgbClr val="000000"/>
                  </a:solidFill>
                  <a:latin typeface="Times New Roman"/>
                  <a:ea typeface="Times New Roman"/>
                  <a:cs typeface="Times New Roman"/>
                  <a:sym typeface="Times New Roman"/>
                </a:rPr>
                <a:t>              </a:t>
              </a:r>
            </a:p>
            <a:p>
              <a:pPr marL="686057" lvl="2" indent="-228686" algn="l">
                <a:lnSpc>
                  <a:spcPts val="3508"/>
                </a:lnSpc>
              </a:pPr>
              <a:r>
                <a:rPr lang="en-US" sz="3249">
                  <a:solidFill>
                    <a:srgbClr val="000000"/>
                  </a:solidFill>
                  <a:latin typeface="Times New Roman"/>
                  <a:ea typeface="Times New Roman"/>
                  <a:cs typeface="Times New Roman"/>
                  <a:sym typeface="Times New Roman"/>
                </a:rPr>
                <a:t>language                     metascore</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type                             awards</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rated                           imdb_rating</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year                             imdb_votes</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released_at                 writer</a:t>
              </a:r>
            </a:p>
            <a:p>
              <a:pPr marL="686057" lvl="2" indent="-228686" algn="l">
                <a:lnSpc>
                  <a:spcPts val="1624"/>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r>
                <a:rPr lang="en-US" sz="3249">
                  <a:solidFill>
                    <a:srgbClr val="000000"/>
                  </a:solidFill>
                  <a:latin typeface="Times New Roman"/>
                  <a:ea typeface="Times New Roman"/>
                  <a:cs typeface="Times New Roman"/>
                  <a:sym typeface="Times New Roman"/>
                </a:rPr>
                <a:t>added_at</a:t>
              </a:r>
            </a:p>
            <a:p>
              <a:pPr marL="686057" lvl="2" indent="-228686" algn="l">
                <a:lnSpc>
                  <a:spcPts val="3508"/>
                </a:lnSpc>
              </a:pPr>
              <a:endParaRPr lang="en-US" sz="3249">
                <a:solidFill>
                  <a:srgbClr val="000000"/>
                </a:solidFill>
                <a:latin typeface="Times New Roman"/>
                <a:ea typeface="Times New Roman"/>
                <a:cs typeface="Times New Roman"/>
                <a:sym typeface="Times New Roman"/>
              </a:endParaRPr>
            </a:p>
            <a:p>
              <a:pPr marL="686057" lvl="2" indent="-228686" algn="l">
                <a:lnSpc>
                  <a:spcPts val="3508"/>
                </a:lnSpc>
              </a:pPr>
              <a:endParaRPr lang="en-US" sz="3249">
                <a:solidFill>
                  <a:srgbClr val="000000"/>
                </a:solidFill>
                <a:latin typeface="Times New Roman"/>
                <a:ea typeface="Times New Roman"/>
                <a:cs typeface="Times New Roman"/>
                <a:sym typeface="Times New Roman"/>
              </a:endParaRPr>
            </a:p>
          </p:txBody>
        </p:sp>
      </p:grpSp>
      <p:grpSp>
        <p:nvGrpSpPr>
          <p:cNvPr id="9" name="Group 9"/>
          <p:cNvGrpSpPr/>
          <p:nvPr/>
        </p:nvGrpSpPr>
        <p:grpSpPr>
          <a:xfrm>
            <a:off x="16736786" y="9125034"/>
            <a:ext cx="1799749" cy="1012412"/>
            <a:chOff x="0" y="0"/>
            <a:chExt cx="2399666" cy="1349883"/>
          </a:xfrm>
        </p:grpSpPr>
        <p:sp>
          <p:nvSpPr>
            <p:cNvPr id="10" name="Freeform 10" descr="A blue drop of water  AI-generated content may be incorrect."/>
            <p:cNvSpPr/>
            <p:nvPr/>
          </p:nvSpPr>
          <p:spPr>
            <a:xfrm>
              <a:off x="0" y="0"/>
              <a:ext cx="2399665" cy="1349883"/>
            </a:xfrm>
            <a:custGeom>
              <a:avLst/>
              <a:gdLst/>
              <a:ahLst/>
              <a:cxnLst/>
              <a:rect l="l" t="t" r="r" b="b"/>
              <a:pathLst>
                <a:path w="2399665" h="1349883">
                  <a:moveTo>
                    <a:pt x="0" y="0"/>
                  </a:moveTo>
                  <a:lnTo>
                    <a:pt x="2399665" y="0"/>
                  </a:lnTo>
                  <a:lnTo>
                    <a:pt x="2399665" y="1349883"/>
                  </a:lnTo>
                  <a:lnTo>
                    <a:pt x="0" y="1349883"/>
                  </a:lnTo>
                  <a:lnTo>
                    <a:pt x="0" y="0"/>
                  </a:lnTo>
                  <a:close/>
                </a:path>
              </a:pathLst>
            </a:custGeom>
            <a:blipFill>
              <a:blip r:embed="rId4"/>
              <a:stretch>
                <a:fillRect l="-2" r="-2"/>
              </a:stretch>
            </a:blipFill>
          </p:spPr>
        </p:sp>
      </p:grpSp>
      <p:grpSp>
        <p:nvGrpSpPr>
          <p:cNvPr id="11" name="Group 11"/>
          <p:cNvGrpSpPr/>
          <p:nvPr/>
        </p:nvGrpSpPr>
        <p:grpSpPr>
          <a:xfrm>
            <a:off x="1019175" y="1580241"/>
            <a:ext cx="3940442" cy="2138765"/>
            <a:chOff x="0" y="0"/>
            <a:chExt cx="5253923" cy="2851687"/>
          </a:xfrm>
        </p:grpSpPr>
        <p:sp>
          <p:nvSpPr>
            <p:cNvPr id="12" name="Freeform 12"/>
            <p:cNvSpPr/>
            <p:nvPr/>
          </p:nvSpPr>
          <p:spPr>
            <a:xfrm>
              <a:off x="0" y="0"/>
              <a:ext cx="5253863" cy="2851658"/>
            </a:xfrm>
            <a:custGeom>
              <a:avLst/>
              <a:gdLst/>
              <a:ahLst/>
              <a:cxnLst/>
              <a:rect l="l" t="t" r="r" b="b"/>
              <a:pathLst>
                <a:path w="5253863" h="2851658">
                  <a:moveTo>
                    <a:pt x="0" y="0"/>
                  </a:moveTo>
                  <a:lnTo>
                    <a:pt x="5253863" y="0"/>
                  </a:lnTo>
                  <a:lnTo>
                    <a:pt x="5253863" y="2851658"/>
                  </a:lnTo>
                  <a:lnTo>
                    <a:pt x="0" y="2851658"/>
                  </a:lnTo>
                  <a:lnTo>
                    <a:pt x="0" y="0"/>
                  </a:lnTo>
                  <a:close/>
                </a:path>
              </a:pathLst>
            </a:custGeom>
            <a:blipFill>
              <a:blip r:embed="rId5"/>
              <a:stretch>
                <a:fillRect r="-1" b="-1"/>
              </a:stretch>
            </a:blipFill>
          </p:spPr>
        </p:sp>
      </p:grpSp>
      <p:sp>
        <p:nvSpPr>
          <p:cNvPr id="13" name="Freeform 13"/>
          <p:cNvSpPr/>
          <p:nvPr/>
        </p:nvSpPr>
        <p:spPr>
          <a:xfrm rot="5400000">
            <a:off x="14155039" y="18161"/>
            <a:ext cx="4151122" cy="4114800"/>
          </a:xfrm>
          <a:custGeom>
            <a:avLst/>
            <a:gdLst/>
            <a:ahLst/>
            <a:cxnLst/>
            <a:rect l="l" t="t" r="r" b="b"/>
            <a:pathLst>
              <a:path w="4151122" h="4114800">
                <a:moveTo>
                  <a:pt x="0" y="0"/>
                </a:moveTo>
                <a:lnTo>
                  <a:pt x="4151122" y="0"/>
                </a:lnTo>
                <a:lnTo>
                  <a:pt x="415112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t="-94" b="-94"/>
            </a:stretch>
          </a:blipFill>
        </p:spPr>
      </p:sp>
      <p:sp>
        <p:nvSpPr>
          <p:cNvPr id="14" name="Freeform 14"/>
          <p:cNvSpPr/>
          <p:nvPr/>
        </p:nvSpPr>
        <p:spPr>
          <a:xfrm>
            <a:off x="13751552" y="3838812"/>
            <a:ext cx="4262034" cy="4114800"/>
          </a:xfrm>
          <a:custGeom>
            <a:avLst/>
            <a:gdLst/>
            <a:ahLst/>
            <a:cxnLst/>
            <a:rect l="l" t="t" r="r" b="b"/>
            <a:pathLst>
              <a:path w="4262034" h="4114800">
                <a:moveTo>
                  <a:pt x="0" y="0"/>
                </a:moveTo>
                <a:lnTo>
                  <a:pt x="4262034" y="0"/>
                </a:lnTo>
                <a:lnTo>
                  <a:pt x="4262034" y="4114800"/>
                </a:lnTo>
                <a:lnTo>
                  <a:pt x="0" y="4114800"/>
                </a:lnTo>
                <a:lnTo>
                  <a:pt x="0" y="0"/>
                </a:lnTo>
                <a:close/>
              </a:path>
            </a:pathLst>
          </a:custGeom>
          <a:blipFill>
            <a:blip r:embed="rId8">
              <a:alphaModFix amt="5000"/>
              <a:extLst>
                <a:ext uri="{96DAC541-7B7A-43D3-8B79-37D633B846F1}">
                  <asvg:svgBlip xmlns:asvg="http://schemas.microsoft.com/office/drawing/2016/SVG/main" r:embed="rId9"/>
                </a:ext>
              </a:extLst>
            </a:blip>
            <a:stretch>
              <a:fillRect t="-55" b="-55"/>
            </a:stretch>
          </a:blipFill>
        </p:spPr>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Architecture Diagram Data Description Data Cleaning Analysis (Pyspark, SparkScala, Hive) Power BI Data Visualization Conclusion</dc:title>
  <cp:lastModifiedBy>Devansh Srivastava</cp:lastModifiedBy>
  <cp:revision>2</cp:revision>
  <dcterms:created xsi:type="dcterms:W3CDTF">2006-08-16T00:00:00Z</dcterms:created>
  <dcterms:modified xsi:type="dcterms:W3CDTF">2025-07-28T15:25:09Z</dcterms:modified>
  <dc:identifier>DAGuIxyBSJw</dc:identifier>
</cp:coreProperties>
</file>